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57" r:id="rId5"/>
    <p:sldId id="258" r:id="rId6"/>
    <p:sldId id="259" r:id="rId7"/>
    <p:sldId id="260" r:id="rId8"/>
    <p:sldId id="263" r:id="rId9"/>
    <p:sldId id="306" r:id="rId10"/>
    <p:sldId id="264" r:id="rId11"/>
    <p:sldId id="265" r:id="rId12"/>
    <p:sldId id="266" r:id="rId13"/>
    <p:sldId id="267" r:id="rId14"/>
    <p:sldId id="268" r:id="rId15"/>
    <p:sldId id="271" r:id="rId16"/>
    <p:sldId id="302" r:id="rId17"/>
    <p:sldId id="303" r:id="rId18"/>
    <p:sldId id="304" r:id="rId19"/>
    <p:sldId id="305" r:id="rId20"/>
    <p:sldId id="269" r:id="rId21"/>
    <p:sldId id="270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24458C4-BE8A-4FA2-A929-73E1FC7F8D79}">
          <p14:sldIdLst>
            <p14:sldId id="256"/>
            <p14:sldId id="262"/>
            <p14:sldId id="261"/>
            <p14:sldId id="257"/>
            <p14:sldId id="258"/>
            <p14:sldId id="259"/>
            <p14:sldId id="260"/>
          </p14:sldIdLst>
        </p14:section>
        <p14:section name="데이터센터란?" id="{A73F71E5-E710-4B72-8407-D7FC92276692}">
          <p14:sldIdLst>
            <p14:sldId id="263"/>
            <p14:sldId id="306"/>
            <p14:sldId id="264"/>
            <p14:sldId id="265"/>
            <p14:sldId id="266"/>
            <p14:sldId id="267"/>
            <p14:sldId id="268"/>
          </p14:sldIdLst>
        </p14:section>
        <p14:section name="서비스" id="{EA011DC7-D520-4928-9D4D-B525344290CA}">
          <p14:sldIdLst>
            <p14:sldId id="271"/>
            <p14:sldId id="302"/>
            <p14:sldId id="303"/>
            <p14:sldId id="304"/>
            <p14:sldId id="305"/>
          </p14:sldIdLst>
        </p14:section>
        <p14:section name="인프라" id="{EDC76CD4-5E81-4D55-87E3-272B4BAEE2EA}">
          <p14:sldIdLst>
            <p14:sldId id="269"/>
            <p14:sldId id="270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트렌드" id="{397AABB1-3F8E-4516-836A-653F2CC6F5D3}">
          <p14:sldIdLst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91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6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1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2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7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95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2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0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5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7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85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9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9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39F6-1C34-42F3-A8F0-16F3D2EA7F1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40EBD-2E44-46A6-A940-0BD814ACA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9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haion.net/vpn/biz/point.php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haion.net/vpn/market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haion.net/colocation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haion.net/vpn/marketing/#programvpn" TargetMode="External"/><Relationship Id="rId10" Type="http://schemas.openxmlformats.org/officeDocument/2006/relationships/hyperlink" Target="https://haion.net/global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haion.net/vpn/biz" TargetMode="External"/><Relationship Id="rId14" Type="http://schemas.openxmlformats.org/officeDocument/2006/relationships/hyperlink" Target="https://haion.net/service/ut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A806C8-7F5A-F151-89E8-F9C74AB3DDBC}"/>
              </a:ext>
            </a:extLst>
          </p:cNvPr>
          <p:cNvSpPr/>
          <p:nvPr/>
        </p:nvSpPr>
        <p:spPr>
          <a:xfrm>
            <a:off x="561980" y="328491"/>
            <a:ext cx="667988" cy="222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24E47-9BD9-2679-5053-350B5DF19B24}"/>
              </a:ext>
            </a:extLst>
          </p:cNvPr>
          <p:cNvSpPr txBox="1"/>
          <p:nvPr/>
        </p:nvSpPr>
        <p:spPr>
          <a:xfrm>
            <a:off x="3564733" y="366487"/>
            <a:ext cx="7505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포천 데이터센터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D13C1-3EBA-F902-7F8C-7406E6BE6A83}"/>
              </a:ext>
            </a:extLst>
          </p:cNvPr>
          <p:cNvSpPr txBox="1"/>
          <p:nvPr/>
        </p:nvSpPr>
        <p:spPr>
          <a:xfrm>
            <a:off x="4631533" y="366487"/>
            <a:ext cx="68159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데이터센터란</a:t>
            </a:r>
            <a:r>
              <a:rPr lang="en-US" altLang="ko-KR" sz="600" dirty="0"/>
              <a:t>?</a:t>
            </a:r>
            <a:endParaRPr lang="ko-KR" altLang="en-US" sz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850B3-5063-81F0-0EE4-FEB416321870}"/>
              </a:ext>
            </a:extLst>
          </p:cNvPr>
          <p:cNvSpPr txBox="1"/>
          <p:nvPr/>
        </p:nvSpPr>
        <p:spPr>
          <a:xfrm>
            <a:off x="5551832" y="366487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서비스</a:t>
            </a:r>
          </a:p>
        </p:txBody>
      </p:sp>
      <p:sp>
        <p:nvSpPr>
          <p:cNvPr id="10" name="Button">
            <a:extLst>
              <a:ext uri="{FF2B5EF4-FFF2-40B4-BE49-F238E27FC236}">
                <a16:creationId xmlns:a16="http://schemas.microsoft.com/office/drawing/2014/main" id="{91B59128-4EF6-6AD0-23DA-E395EC6B88FB}"/>
              </a:ext>
            </a:extLst>
          </p:cNvPr>
          <p:cNvSpPr/>
          <p:nvPr/>
        </p:nvSpPr>
        <p:spPr>
          <a:xfrm>
            <a:off x="4631533" y="626371"/>
            <a:ext cx="769729" cy="52990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48006" rIns="0" bIns="4800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인프라</a:t>
            </a:r>
            <a:endParaRPr lang="en-US" altLang="ko-KR" sz="7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트렌드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3A8DCDB-B296-ECED-FFAF-7960DEDD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19" y="4367073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728E94-2D74-6435-17EC-EB962C1DE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02" y="4457907"/>
            <a:ext cx="461133" cy="4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437B33-4CB7-1BBF-3A17-6DD7A7AC2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065" y="4457907"/>
            <a:ext cx="461133" cy="4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4EA6D8-48F1-0C13-5737-D2A9D98C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128" y="4422256"/>
            <a:ext cx="461133" cy="4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95C6D3E-0AFC-CFE5-B3C9-E8202B0B1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191" y="4477440"/>
            <a:ext cx="461133" cy="4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2092AFE-DDBB-E896-2665-1E6A0C2C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461" y="4373292"/>
            <a:ext cx="461133" cy="4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396A82B-DC20-91EB-FA18-932032C4C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57" y="4422576"/>
            <a:ext cx="461133" cy="4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02B4A1-B4E0-CF27-CD7F-8B25A40640FA}"/>
              </a:ext>
            </a:extLst>
          </p:cNvPr>
          <p:cNvSpPr/>
          <p:nvPr/>
        </p:nvSpPr>
        <p:spPr>
          <a:xfrm>
            <a:off x="377028" y="4938572"/>
            <a:ext cx="670691" cy="959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500" b="0" i="0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기업 </a:t>
            </a:r>
            <a:r>
              <a:rPr lang="en-US" altLang="ko-KR" sz="500" b="0" i="0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VPN </a:t>
            </a:r>
            <a:r>
              <a:rPr lang="ko-KR" altLang="en-US" sz="500" b="0" i="0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전용회선</a:t>
            </a:r>
          </a:p>
          <a:p>
            <a:pPr algn="ctr"/>
            <a:r>
              <a:rPr lang="en-US" altLang="ko-KR" sz="500" b="0" i="0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Giga</a:t>
            </a:r>
            <a:r>
              <a:rPr lang="ko-KR" altLang="en-US" sz="500" b="0" i="0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급 프리미엄 인터넷</a:t>
            </a:r>
            <a:br>
              <a:rPr lang="ko-KR" altLang="en-US" sz="500" b="0" i="0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500" b="0" i="0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100% </a:t>
            </a:r>
            <a:r>
              <a:rPr lang="ko-KR" altLang="en-US" sz="500" b="0" i="0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광케이블 </a:t>
            </a:r>
            <a:r>
              <a:rPr lang="ko-KR" altLang="en-US" sz="500" b="0" i="0" strike="noStrike" dirty="0" err="1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인입</a:t>
            </a:r>
            <a:endParaRPr lang="ko-KR" altLang="en-US" sz="500" b="0" i="0" strike="noStrike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9676C9-5F6E-8595-C1CE-F11CEDA3F7C5}"/>
              </a:ext>
            </a:extLst>
          </p:cNvPr>
          <p:cNvSpPr/>
          <p:nvPr/>
        </p:nvSpPr>
        <p:spPr>
          <a:xfrm>
            <a:off x="1102222" y="4938572"/>
            <a:ext cx="670691" cy="959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국제전용회선</a:t>
            </a:r>
          </a:p>
          <a:p>
            <a:pPr algn="ctr"/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중국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베트남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동남아 </a:t>
            </a:r>
            <a:r>
              <a:rPr lang="ko-KR" altLang="en-US" sz="600" b="0" i="0" u="none" strike="noStrike" dirty="0" err="1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국제직결망</a:t>
            </a:r>
            <a:b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HGX (Hai Global </a:t>
            </a:r>
            <a:r>
              <a:rPr lang="en-US" altLang="ko-KR" sz="600" b="0" i="0" u="none" strike="noStrike" dirty="0" err="1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eXchange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600" b="0" i="0" u="none" strike="noStrike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E3D0A9-448C-A4FF-9C6E-CD78DF86C897}"/>
              </a:ext>
            </a:extLst>
          </p:cNvPr>
          <p:cNvSpPr/>
          <p:nvPr/>
        </p:nvSpPr>
        <p:spPr>
          <a:xfrm>
            <a:off x="1827416" y="4938572"/>
            <a:ext cx="670691" cy="959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코로케이션 서비스</a:t>
            </a:r>
          </a:p>
          <a:p>
            <a:pPr algn="ctr"/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100G </a:t>
            </a:r>
            <a:r>
              <a:rPr lang="ko-KR" altLang="en-US" sz="600" b="0" i="0" u="none" strike="noStrike" dirty="0" err="1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연동망</a:t>
            </a:r>
            <a:b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목동 가산 서초 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IDC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센터</a:t>
            </a:r>
            <a:endParaRPr lang="ko-KR" altLang="en-US" sz="600" b="0" i="0" u="none" strike="noStrike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9584D-931D-17AF-4E4E-8269D6DD2CD1}"/>
              </a:ext>
            </a:extLst>
          </p:cNvPr>
          <p:cNvSpPr/>
          <p:nvPr/>
        </p:nvSpPr>
        <p:spPr>
          <a:xfrm>
            <a:off x="2550349" y="4938572"/>
            <a:ext cx="670691" cy="959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마케팅 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VPN 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전용회선</a:t>
            </a:r>
          </a:p>
          <a:p>
            <a:pPr algn="ctr"/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IP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자동관리시스템으로</a:t>
            </a:r>
            <a:b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마케팅에 특화된 </a:t>
            </a:r>
            <a:r>
              <a:rPr lang="ko-KR" altLang="en-US" sz="600" b="0" i="0" u="none" strike="noStrike" dirty="0" err="1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클린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고정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IP</a:t>
            </a:r>
            <a:endParaRPr lang="en-US" altLang="ko-KR" sz="600" b="0" i="0" u="none" strike="noStrike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826D2E-806A-CCBE-1865-7267771EFB1B}"/>
              </a:ext>
            </a:extLst>
          </p:cNvPr>
          <p:cNvSpPr/>
          <p:nvPr/>
        </p:nvSpPr>
        <p:spPr>
          <a:xfrm>
            <a:off x="3274411" y="4938572"/>
            <a:ext cx="670691" cy="959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b="0" i="0" u="none" strike="noStrike" dirty="0" err="1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본지사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VPN 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전용회선</a:t>
            </a:r>
          </a:p>
          <a:p>
            <a:pPr algn="ctr"/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거리에 상관없이 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VPN 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장비로</a:t>
            </a:r>
            <a:b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보안연결</a:t>
            </a:r>
            <a:endParaRPr lang="ko-KR" altLang="en-US" sz="600" b="0" i="0" u="none" strike="noStrike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AA27A2-2F4D-9282-739D-6BD48A3399DD}"/>
              </a:ext>
            </a:extLst>
          </p:cNvPr>
          <p:cNvSpPr/>
          <p:nvPr/>
        </p:nvSpPr>
        <p:spPr>
          <a:xfrm>
            <a:off x="4046079" y="4938572"/>
            <a:ext cx="670691" cy="959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보안 서비스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(UTM)</a:t>
            </a:r>
          </a:p>
          <a:p>
            <a:pPr algn="ctr"/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UTM 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통합보안 서비스로</a:t>
            </a:r>
            <a:b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만원대에 임대</a:t>
            </a:r>
            <a:endParaRPr lang="ko-KR" altLang="en-US" sz="600" b="0" i="0" u="none" strike="noStrike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F277BA-7911-BBD6-F901-04A55B1F1B50}"/>
              </a:ext>
            </a:extLst>
          </p:cNvPr>
          <p:cNvSpPr/>
          <p:nvPr/>
        </p:nvSpPr>
        <p:spPr>
          <a:xfrm>
            <a:off x="4797683" y="4919040"/>
            <a:ext cx="670691" cy="959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프로그램 </a:t>
            </a:r>
            <a:r>
              <a:rPr lang="en-US" altLang="ko-KR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VPN</a:t>
            </a:r>
          </a:p>
          <a:p>
            <a:pPr algn="ctr"/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저렴하면서 간단한 소프트웨어</a:t>
            </a:r>
            <a:b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600" b="0" i="0" u="none" strike="noStrike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설치만으로 아이피 할당</a:t>
            </a:r>
            <a:endParaRPr lang="ko-KR" altLang="en-US" sz="600" b="0" i="0" u="none" strike="noStrike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765779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5F15AA-3FBE-23E1-97A0-EF59252C9664}"/>
              </a:ext>
            </a:extLst>
          </p:cNvPr>
          <p:cNvSpPr txBox="1"/>
          <p:nvPr/>
        </p:nvSpPr>
        <p:spPr>
          <a:xfrm>
            <a:off x="1896641" y="630393"/>
            <a:ext cx="517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데이터 센터의 </a:t>
            </a:r>
            <a:r>
              <a:rPr lang="ko-KR" altLang="en-US" b="1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이해</a:t>
            </a:r>
            <a:endParaRPr lang="en-US" altLang="ko-KR" sz="1000" b="0" i="0" dirty="0">
              <a:solidFill>
                <a:srgbClr val="49494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BBAA9-042D-E219-ACDB-165B46392D92}"/>
              </a:ext>
            </a:extLst>
          </p:cNvPr>
          <p:cNvSpPr txBox="1"/>
          <p:nvPr/>
        </p:nvSpPr>
        <p:spPr>
          <a:xfrm>
            <a:off x="2286000" y="1565035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엄청난 양의 데이터를 물리적인 서버에서 다룬다는 것은 비용과 시간이 많이 들어갑니다</a:t>
            </a:r>
            <a:r>
              <a:rPr lang="en-US" altLang="ko-KR" sz="14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4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지엔비데이터센터는</a:t>
            </a:r>
            <a:r>
              <a:rPr lang="ko-KR" altLang="en-US" sz="14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이에 클라우드를 활용하여 가상의 </a:t>
            </a:r>
            <a:r>
              <a:rPr lang="en-US" altLang="ko-KR" sz="14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 </a:t>
            </a:r>
            <a:r>
              <a:rPr lang="ko-KR" altLang="en-US" sz="14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서버를 늘려 효율적인 클라우드 플랫폼 서비스를 제공할 것입니다</a:t>
            </a:r>
            <a:r>
              <a:rPr lang="en-US" altLang="ko-KR" sz="14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B67D-6EF8-566C-8640-2D1E85FADCC4}"/>
              </a:ext>
            </a:extLst>
          </p:cNvPr>
          <p:cNvSpPr txBox="1"/>
          <p:nvPr/>
        </p:nvSpPr>
        <p:spPr>
          <a:xfrm>
            <a:off x="4482034" y="3142466"/>
            <a:ext cx="3411304" cy="176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오늘날의 세계는 통신케이블로 전체가 연결되어 있습니다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모든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기반의 일들은 이러한 통신망과 데이터센터를 거치게 된다고 보시면 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데이터센터는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서버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즉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컴퓨터를 위한 집이라고 보면 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각각의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랙에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수만 개의 서버가 꽂혀 있는 모습을 볼 수 있는데요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모든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기술과 소셜 네트워크 서비스 등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차 산업혁명의 물리적 기반이 되는 필수불가결한 시설이 데이터센터라 할 수 있겠습니다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E3F62C-8C84-AEB8-739A-82C192B6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56" y="3142466"/>
            <a:ext cx="2403699" cy="30017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6A37E9-30D6-1BCF-65B5-5A97CD4C6036}"/>
              </a:ext>
            </a:extLst>
          </p:cNvPr>
          <p:cNvSpPr txBox="1"/>
          <p:nvPr/>
        </p:nvSpPr>
        <p:spPr>
          <a:xfrm>
            <a:off x="3031528" y="5300108"/>
            <a:ext cx="126098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데이터 센터의 </a:t>
            </a:r>
            <a:r>
              <a:rPr lang="ko-KR" altLang="en-US" sz="1400" b="1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이해</a:t>
            </a:r>
            <a:endParaRPr lang="en-US" altLang="ko-KR" sz="800" b="0" i="0" dirty="0">
              <a:solidFill>
                <a:srgbClr val="49494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50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40F12D-00A5-F7A8-7CA9-60F1CFF3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17" y="812705"/>
            <a:ext cx="1023251" cy="10535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9306B6-7491-EDFD-4C28-831A7CD41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17" y="1946516"/>
            <a:ext cx="1023251" cy="10471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69782F-26F3-1D5F-2DA1-AC9524FE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40" y="813233"/>
            <a:ext cx="1023251" cy="1052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2EEAE3-D87B-2867-49F5-82E646666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40" y="1946516"/>
            <a:ext cx="1023251" cy="1053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0D086E-B8DF-E06B-73C2-BDE5A1799527}"/>
              </a:ext>
            </a:extLst>
          </p:cNvPr>
          <p:cNvSpPr txBox="1"/>
          <p:nvPr/>
        </p:nvSpPr>
        <p:spPr>
          <a:xfrm>
            <a:off x="1479262" y="812705"/>
            <a:ext cx="3411304" cy="2247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모든 카카오톡 서비스의 데이터가 통신망을 타고 카카오 데이터센터를 통해 전달되고 저장됩니다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네이버 데이터센터도 마찬가지죠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블로그를 통해 맛집을 통해 검색하고 정보를 입수 하는 것들이 모두가 데이터센터를 통해서 이루어지는 일들입니다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인터넷뱅킹을 할 때도 돈을 보내고 주식투자를 할 때에도 모두 은행의 데이터센터를 거치게 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금융분야에서는 인터넷은행이 전통적인 미디어는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미디어로 변화 바뀌었고 유통 분야도 아마존이나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쿠팡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등으로 대체 되어 가고 있습니다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77555-0F1C-2189-B202-4802C22BFCC9}"/>
              </a:ext>
            </a:extLst>
          </p:cNvPr>
          <p:cNvSpPr txBox="1"/>
          <p:nvPr/>
        </p:nvSpPr>
        <p:spPr>
          <a:xfrm>
            <a:off x="5585847" y="4360571"/>
            <a:ext cx="3001789" cy="1763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기업이나 정부 등 자체사용을 목적으로 하는 자사형 데이터센터와 수익을 창출하고자 하는 인터넷 데이터센터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(IDC)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구분지을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수 있는데요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자사 데이터 센터는 정보의 안전한 보관이 최우선이 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설계시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보안이나 안정성이 우선시 되며 대표적인 사례가 금융권 데이터센터 구축 방식입니다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1F5F967-F20E-E6F5-566A-9950A3ABE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944753"/>
              </p:ext>
            </p:extLst>
          </p:nvPr>
        </p:nvGraphicFramePr>
        <p:xfrm>
          <a:off x="1396785" y="4360571"/>
          <a:ext cx="3873420" cy="130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5829">
                  <a:extLst>
                    <a:ext uri="{9D8B030D-6E8A-4147-A177-3AD203B41FA5}">
                      <a16:colId xmlns:a16="http://schemas.microsoft.com/office/drawing/2014/main" val="2236745306"/>
                    </a:ext>
                  </a:extLst>
                </a:gridCol>
                <a:gridCol w="735575">
                  <a:extLst>
                    <a:ext uri="{9D8B030D-6E8A-4147-A177-3AD203B41FA5}">
                      <a16:colId xmlns:a16="http://schemas.microsoft.com/office/drawing/2014/main" val="1143790470"/>
                    </a:ext>
                  </a:extLst>
                </a:gridCol>
                <a:gridCol w="999100">
                  <a:extLst>
                    <a:ext uri="{9D8B030D-6E8A-4147-A177-3AD203B41FA5}">
                      <a16:colId xmlns:a16="http://schemas.microsoft.com/office/drawing/2014/main" val="2954087343"/>
                    </a:ext>
                  </a:extLst>
                </a:gridCol>
                <a:gridCol w="1382916">
                  <a:extLst>
                    <a:ext uri="{9D8B030D-6E8A-4147-A177-3AD203B41FA5}">
                      <a16:colId xmlns:a16="http://schemas.microsoft.com/office/drawing/2014/main" val="121753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비즈니스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목적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참여 주체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역할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코로케이션형</a:t>
                      </a:r>
                      <a:endParaRPr lang="en-US" altLang="ko-KR" sz="700" dirty="0"/>
                    </a:p>
                    <a:p>
                      <a:pPr latinLnBrk="1"/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상업용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계열사 서비스</a:t>
                      </a:r>
                      <a:endParaRPr lang="en-US" altLang="ko-KR" sz="700" dirty="0"/>
                    </a:p>
                    <a:p>
                      <a:pPr latinLnBrk="1"/>
                      <a:r>
                        <a:rPr lang="ko-KR" altLang="en-US" sz="700" dirty="0"/>
                        <a:t>대외고객 서비스</a:t>
                      </a:r>
                      <a:endParaRPr lang="en-US" altLang="ko-KR" sz="700" dirty="0"/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SI</a:t>
                      </a:r>
                      <a:r>
                        <a:rPr lang="ko-KR" altLang="en-US" sz="700" dirty="0"/>
                        <a:t>업체</a:t>
                      </a:r>
                      <a:endParaRPr lang="en-US" altLang="ko-KR" sz="700" dirty="0"/>
                    </a:p>
                    <a:p>
                      <a:pPr latinLnBrk="1"/>
                      <a:r>
                        <a:rPr lang="ko-KR" altLang="en-US" sz="700" dirty="0"/>
                        <a:t>아마존 </a:t>
                      </a:r>
                      <a:r>
                        <a:rPr lang="en-US" altLang="ko-KR" sz="700" dirty="0"/>
                        <a:t>AWS, MS</a:t>
                      </a:r>
                      <a:r>
                        <a:rPr lang="ko-KR" altLang="en-US" sz="700" dirty="0" err="1"/>
                        <a:t>에저</a:t>
                      </a:r>
                      <a:r>
                        <a:rPr lang="ko-KR" altLang="en-US" sz="700" dirty="0"/>
                        <a:t> 등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SI</a:t>
                      </a:r>
                      <a:r>
                        <a:rPr lang="ko-KR" altLang="en-US" sz="700" dirty="0"/>
                        <a:t>업체가 계열사와 임대계약</a:t>
                      </a:r>
                      <a:endParaRPr lang="en-US" altLang="ko-KR" sz="700" dirty="0"/>
                    </a:p>
                    <a:p>
                      <a:pPr latinLnBrk="1"/>
                      <a:r>
                        <a:rPr lang="ko-KR" altLang="en-US" sz="700" dirty="0"/>
                        <a:t>클라우드 기업들이 </a:t>
                      </a:r>
                      <a:r>
                        <a:rPr lang="ko-KR" altLang="en-US" sz="700" dirty="0" err="1"/>
                        <a:t>자신슬의</a:t>
                      </a:r>
                      <a:r>
                        <a:rPr lang="ko-KR" altLang="en-US" sz="700" dirty="0"/>
                        <a:t> 서비스를 위해 데이터센터 임대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70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엔터프라이즈형</a:t>
                      </a:r>
                      <a:endParaRPr lang="en-US" altLang="ko-KR" sz="700" dirty="0"/>
                    </a:p>
                    <a:p>
                      <a:pPr latinLnBrk="1"/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자사용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내부용 서비스</a:t>
                      </a:r>
                      <a:endParaRPr lang="en-US" altLang="ko-KR" sz="700" dirty="0"/>
                    </a:p>
                    <a:p>
                      <a:pPr latinLnBrk="1"/>
                      <a:r>
                        <a:rPr lang="ko-KR" altLang="en-US" sz="700" dirty="0"/>
                        <a:t>대외용 서비스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대기업들</a:t>
                      </a:r>
                      <a:endParaRPr lang="en-US" altLang="ko-KR" sz="700" dirty="0"/>
                    </a:p>
                    <a:p>
                      <a:pPr latinLnBrk="1"/>
                      <a:r>
                        <a:rPr lang="ko-KR" altLang="en-US" sz="700" dirty="0"/>
                        <a:t>네이버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카카오 등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자사 내부에 데이터센터 구축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활용</a:t>
                      </a:r>
                      <a:endParaRPr lang="en-US" altLang="ko-KR" sz="700" dirty="0"/>
                    </a:p>
                    <a:p>
                      <a:pPr latinLnBrk="1"/>
                      <a:r>
                        <a:rPr lang="ko-KR" altLang="en-US" sz="700" dirty="0"/>
                        <a:t>자사데이터센터를 만들어 자신들의 비즈니스 플랫폼으로 활용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5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33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3CA81B-042D-DDC9-62DE-D96359C35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06" y="750849"/>
            <a:ext cx="3852388" cy="180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1ACA71-7BFF-92C6-6476-08F98A2FC7A4}"/>
              </a:ext>
            </a:extLst>
          </p:cNvPr>
          <p:cNvSpPr txBox="1"/>
          <p:nvPr/>
        </p:nvSpPr>
        <p:spPr>
          <a:xfrm>
            <a:off x="1271802" y="959205"/>
            <a:ext cx="3411304" cy="2005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메인센터를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평상시에 운영하면서 재해 복구 센터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DR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센터도 실시간으로 동일하게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미러링됩니다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메인센터가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혹시 정상적인 기능을 하지 못할 시에 일정 거리에 위치한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DR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센터로 이동하여 정상적인 서비스를 제공하는 구조입니다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전쟁이나 자연재해와 같은 경우가 있을 때에는 </a:t>
            </a:r>
            <a:r>
              <a:rPr lang="ko-KR" altLang="en-US" sz="105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백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업센터에 저장된 데이터를 다시 불러 오게 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이러한 정보의 보관이 가장 중요할 정도로 안정성을 최우선으로 운영하는 센터가 금융권 데이터센터라 할 수 있습니다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BD1EAB-54E7-091D-F762-48AC4B89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02" y="3553152"/>
            <a:ext cx="3300198" cy="277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86F8B5-13B2-AF52-6CA9-1338DA559A77}"/>
              </a:ext>
            </a:extLst>
          </p:cNvPr>
          <p:cNvSpPr txBox="1"/>
          <p:nvPr/>
        </p:nvSpPr>
        <p:spPr>
          <a:xfrm>
            <a:off x="4903648" y="3936800"/>
            <a:ext cx="3411304" cy="1278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인터넷 데이터센터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(IDC)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 수많은 정보량의 이동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수익을 내는 것이 주목적으로 수익성과 효율성이 중요한 특성을 가지고 있습니다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ko-KR" altLang="en-US" sz="1050" dirty="0"/>
            </a:b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KT, LGU+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같은 통신사업자의 데이터센터 카카오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네이버같은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기업의 데이터센터 들이 그러한 대상이 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2168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6947D39-15CB-1616-EB41-536D5602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4" y="799922"/>
            <a:ext cx="3336884" cy="13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88179-83CA-DA9C-C240-B2541CCB2B4D}"/>
              </a:ext>
            </a:extLst>
          </p:cNvPr>
          <p:cNvSpPr txBox="1"/>
          <p:nvPr/>
        </p:nvSpPr>
        <p:spPr>
          <a:xfrm>
            <a:off x="1230507" y="799922"/>
            <a:ext cx="3411304" cy="1036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기반시설은 일반적으로 전력 및 통신을 공급하는 전기실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UPS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및 배터리실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그리고 발전기 등과 기계실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항온항습기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냉동기 등의 기계설비로 구성이 되며 이 전체를 운영하는 종합상황실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네트워크 및 보안 관리실 등으로 구성됩니다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71492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262E63-EF29-9747-D0B4-E28378CAF96D}"/>
              </a:ext>
            </a:extLst>
          </p:cNvPr>
          <p:cNvSpPr txBox="1"/>
          <p:nvPr/>
        </p:nvSpPr>
        <p:spPr>
          <a:xfrm>
            <a:off x="640080" y="7621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가장 중요한 인프라는 충분한 전력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51D96-FD79-39BD-6BBD-7C96C565FAB1}"/>
              </a:ext>
            </a:extLst>
          </p:cNvPr>
          <p:cNvSpPr txBox="1"/>
          <p:nvPr/>
        </p:nvSpPr>
        <p:spPr>
          <a:xfrm>
            <a:off x="1064833" y="1302919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데이터센터의 전력은 서로 다른 두 변전소에서 다른 경로를 통해 전력을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변전소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B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변전소로부터 충분히 받을 수 있는지 통신은 모든 사업자들로부터 받을 수 있는지 상하수도나 가스 등 인프라를 얼마나 공급받을 수 있는지가 중요합니다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또한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수해나 자연재해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또는 위험한 시설이 주변에 위치하는지 확인한 후 부지를 선정합니다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A08FE2-8417-5C0A-CD85-125EDF4A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329" y="435216"/>
            <a:ext cx="2507226" cy="157558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730D7E-2ED0-B769-49A8-277667961F4D}"/>
              </a:ext>
            </a:extLst>
          </p:cNvPr>
          <p:cNvCxnSpPr>
            <a:cxnSpLocks/>
          </p:cNvCxnSpPr>
          <p:nvPr/>
        </p:nvCxnSpPr>
        <p:spPr>
          <a:xfrm flipH="1">
            <a:off x="5212080" y="684325"/>
            <a:ext cx="1123827" cy="30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A2B34A-48FD-862A-3624-A7C612C6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46" y="2995758"/>
            <a:ext cx="2323270" cy="145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511733D-17BF-A7E0-A302-785A57E0EC95}"/>
              </a:ext>
            </a:extLst>
          </p:cNvPr>
          <p:cNvCxnSpPr>
            <a:cxnSpLocks/>
            <a:stCxn id="4098" idx="3"/>
          </p:cNvCxnSpPr>
          <p:nvPr/>
        </p:nvCxnSpPr>
        <p:spPr>
          <a:xfrm flipV="1">
            <a:off x="3521916" y="1404046"/>
            <a:ext cx="2855287" cy="232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A8D5E02-98D6-1E51-4619-8501728A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93" y="3096885"/>
            <a:ext cx="2323271" cy="145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5BB4A8-F3AF-9536-FF11-A62BFF287B89}"/>
              </a:ext>
            </a:extLst>
          </p:cNvPr>
          <p:cNvCxnSpPr>
            <a:cxnSpLocks/>
          </p:cNvCxnSpPr>
          <p:nvPr/>
        </p:nvCxnSpPr>
        <p:spPr>
          <a:xfrm flipV="1">
            <a:off x="6503501" y="1699014"/>
            <a:ext cx="1325479" cy="200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AEE3FA-84B7-B1D0-D0C1-DF794454A22B}"/>
              </a:ext>
            </a:extLst>
          </p:cNvPr>
          <p:cNvSpPr txBox="1"/>
          <p:nvPr/>
        </p:nvSpPr>
        <p:spPr>
          <a:xfrm>
            <a:off x="6135328" y="3862154"/>
            <a:ext cx="1445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냉각효율을 높이기 위해서 </a:t>
            </a:r>
            <a:r>
              <a:rPr lang="en-US" altLang="ko-KR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Rack</a:t>
            </a:r>
            <a:r>
              <a:rPr lang="ko-KR" altLang="en-US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은 전면 또는 후면끼리 마주보고 배치하게 되는데요</a:t>
            </a:r>
            <a:r>
              <a:rPr lang="en-US" altLang="ko-KR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뜨거운 공기가 많이 배출한다고 해서 </a:t>
            </a:r>
            <a:r>
              <a:rPr lang="en-US" altLang="ko-KR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Hot Aisle</a:t>
            </a:r>
            <a:r>
              <a:rPr lang="ko-KR" altLang="en-US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이라고 부릅니다</a:t>
            </a:r>
            <a:r>
              <a:rPr lang="en-US" altLang="ko-KR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6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항온항습기에서</a:t>
            </a:r>
            <a:r>
              <a:rPr lang="ko-KR" altLang="en-US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공급된 냉기가 전면을 통과해서 </a:t>
            </a:r>
            <a:r>
              <a:rPr lang="en-US" altLang="ko-KR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Hot Aisle</a:t>
            </a:r>
            <a:r>
              <a:rPr lang="ko-KR" altLang="en-US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을 통해서 천장 속으로 빠져 나가서 다시 </a:t>
            </a:r>
            <a:r>
              <a:rPr lang="ko-KR" altLang="en-US" sz="6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항온항습기로</a:t>
            </a:r>
            <a:r>
              <a:rPr lang="ko-KR" altLang="en-US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들어갑니다</a:t>
            </a:r>
            <a:r>
              <a:rPr lang="en-US" altLang="ko-KR" sz="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6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0F2F4EB-894D-269E-1686-25E940DF6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46" y="5117078"/>
            <a:ext cx="2405924" cy="12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FAED8F5-1914-B37C-96E5-F53B9804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30" y="5241008"/>
            <a:ext cx="2434934" cy="11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AA675F3-6307-BC14-1590-C0EB9B0D7025}"/>
              </a:ext>
            </a:extLst>
          </p:cNvPr>
          <p:cNvCxnSpPr>
            <a:cxnSpLocks/>
          </p:cNvCxnSpPr>
          <p:nvPr/>
        </p:nvCxnSpPr>
        <p:spPr>
          <a:xfrm flipV="1">
            <a:off x="3226949" y="2010805"/>
            <a:ext cx="3215146" cy="354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67A4D2-CD1D-3768-4939-6FD29FB45904}"/>
              </a:ext>
            </a:extLst>
          </p:cNvPr>
          <p:cNvCxnSpPr>
            <a:cxnSpLocks/>
            <a:stCxn id="4104" idx="3"/>
          </p:cNvCxnSpPr>
          <p:nvPr/>
        </p:nvCxnSpPr>
        <p:spPr>
          <a:xfrm flipV="1">
            <a:off x="7296964" y="2344940"/>
            <a:ext cx="658314" cy="348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E2CC01F-8BFD-5BFC-9B12-0602A4D6DA6A}"/>
              </a:ext>
            </a:extLst>
          </p:cNvPr>
          <p:cNvSpPr txBox="1"/>
          <p:nvPr/>
        </p:nvSpPr>
        <p:spPr>
          <a:xfrm>
            <a:off x="6586630" y="5485968"/>
            <a:ext cx="18376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기반시설은 일반적으로 전력 및 통신을 공급하는 전기실 </a:t>
            </a:r>
            <a:r>
              <a:rPr lang="en-US" altLang="ko-KR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UPS </a:t>
            </a:r>
            <a:r>
              <a:rPr lang="ko-KR" altLang="en-US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및 배터리실</a:t>
            </a:r>
            <a:r>
              <a:rPr lang="en-US" altLang="ko-KR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그리고 발전기 등과 기계실</a:t>
            </a:r>
            <a:r>
              <a:rPr lang="en-US" altLang="ko-KR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8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항온항습기</a:t>
            </a:r>
            <a:r>
              <a:rPr lang="en-US" altLang="ko-KR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냉동기 등의 기계설비로 구성이 되며 이 전체를 운영하는 종합상황실</a:t>
            </a:r>
            <a:r>
              <a:rPr lang="en-US" altLang="ko-KR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네트워크 및 보안 관리실 등으로 구성됩니다</a:t>
            </a:r>
            <a:r>
              <a:rPr lang="en-US" altLang="ko-KR" sz="8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83200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D6062D-83B1-E4D9-7C1C-768B55B8AE2D}"/>
              </a:ext>
            </a:extLst>
          </p:cNvPr>
          <p:cNvSpPr txBox="1"/>
          <p:nvPr/>
        </p:nvSpPr>
        <p:spPr>
          <a:xfrm>
            <a:off x="1586926" y="100879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서비스는 이 페이지 활용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52ED2B-5CEA-4FB6-B6EC-CA4BB9FA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59416"/>
            <a:ext cx="7302500" cy="35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8857D-8E3C-7D6D-B716-0339DA645832}"/>
              </a:ext>
            </a:extLst>
          </p:cNvPr>
          <p:cNvSpPr txBox="1"/>
          <p:nvPr/>
        </p:nvSpPr>
        <p:spPr>
          <a:xfrm>
            <a:off x="1708599" y="501345"/>
            <a:ext cx="57268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서비스</a:t>
            </a:r>
            <a:endParaRPr lang="en-US" altLang="ko-KR" b="1" i="0" dirty="0">
              <a:solidFill>
                <a:srgbClr val="494949"/>
              </a:solidFill>
              <a:effectLst/>
              <a:latin typeface="Josefin Sans" panose="020B0604020202020204" pitchFamily="2" charset="0"/>
            </a:endParaRPr>
          </a:p>
          <a:p>
            <a:pPr algn="ctr"/>
            <a:endParaRPr lang="en-US" altLang="ko-KR" b="1" i="0" dirty="0">
              <a:solidFill>
                <a:srgbClr val="494949"/>
              </a:solidFill>
              <a:effectLst/>
              <a:latin typeface="Josefin Sans" panose="020B0604020202020204" pitchFamily="2" charset="0"/>
            </a:endParaRPr>
          </a:p>
          <a:p>
            <a:pPr algn="ctr"/>
            <a:r>
              <a:rPr lang="en-US" altLang="ko-KR" sz="1000" dirty="0"/>
              <a:t>4</a:t>
            </a:r>
            <a:r>
              <a:rPr lang="ko-KR" altLang="en-US" sz="1000" dirty="0"/>
              <a:t>차 산업혁명을 이끄는 진정한 혁명은 </a:t>
            </a:r>
            <a:r>
              <a:rPr lang="en-US" altLang="ko-KR" sz="1000" dirty="0"/>
              <a:t>CLOUD </a:t>
            </a:r>
            <a:r>
              <a:rPr lang="ko-KR" altLang="en-US" sz="1000" dirty="0"/>
              <a:t>혁명 입니다</a:t>
            </a:r>
            <a:r>
              <a:rPr lang="en-US" altLang="ko-KR" sz="1000" dirty="0"/>
              <a:t>.</a:t>
            </a:r>
          </a:p>
          <a:p>
            <a:pPr algn="ctr"/>
            <a:r>
              <a:rPr lang="ko-KR" altLang="en-US" sz="1000" dirty="0"/>
              <a:t>자율주행</a:t>
            </a:r>
            <a:r>
              <a:rPr lang="en-US" altLang="ko-KR" sz="1000" dirty="0"/>
              <a:t>, </a:t>
            </a:r>
            <a:r>
              <a:rPr lang="ko-KR" altLang="en-US" sz="1000" dirty="0"/>
              <a:t>인공지능</a:t>
            </a:r>
            <a:r>
              <a:rPr lang="en-US" altLang="ko-KR" sz="1000" dirty="0"/>
              <a:t>(AI), </a:t>
            </a:r>
            <a:r>
              <a:rPr lang="ko-KR" altLang="en-US" sz="1000" dirty="0"/>
              <a:t>원격의료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실감형콘텐츠</a:t>
            </a:r>
            <a:r>
              <a:rPr lang="en-US" altLang="ko-KR" sz="1000" dirty="0"/>
              <a:t>(VR,AR) </a:t>
            </a:r>
            <a:r>
              <a:rPr lang="ko-KR" altLang="en-US" sz="1000" dirty="0"/>
              <a:t>산업 모두 </a:t>
            </a:r>
            <a:r>
              <a:rPr lang="en-US" altLang="ko-KR" sz="1000" dirty="0"/>
              <a:t>CLOUD </a:t>
            </a:r>
            <a:r>
              <a:rPr lang="ko-KR" altLang="en-US" sz="1000" dirty="0"/>
              <a:t>수요를 필요로 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4137CC3-3768-AC47-59D1-5A4E3C687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804988"/>
            <a:ext cx="4008437" cy="24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ADE0A-3FEE-7D20-17CB-455963EC5106}"/>
              </a:ext>
            </a:extLst>
          </p:cNvPr>
          <p:cNvSpPr txBox="1"/>
          <p:nvPr/>
        </p:nvSpPr>
        <p:spPr>
          <a:xfrm>
            <a:off x="5410200" y="1956138"/>
            <a:ext cx="292735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국내 클라우드 시장 규모는 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2020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 기준 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조 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200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억 수준으로 연평균 성장률은 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16%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에 달한다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클라우드 시장과 함께 성장하고 있는 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MSP(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클라우드 관리 서비스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시장 규모는 올해 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7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조원을 넘어설 것으로 예상된다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555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59ADD4B-05A6-551F-72DD-1E40E7231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266555"/>
            <a:ext cx="5956300" cy="24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26D07-6A4F-8A1F-469F-6633B15AD1A4}"/>
              </a:ext>
            </a:extLst>
          </p:cNvPr>
          <p:cNvSpPr txBox="1"/>
          <p:nvPr/>
        </p:nvSpPr>
        <p:spPr>
          <a:xfrm>
            <a:off x="1492250" y="2976610"/>
            <a:ext cx="62674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인터넷 서비스 자체가 클라우드를 볼 수 있습니다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예를 들면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넷플릭스나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유투브 같은 것이다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클라우드는 이미 모든 사람이 이미 사용하고 있죠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과거에는 본인의 휴대폰에 모든 게임을 다 설치하여 전체 프로그램을 휴대폰에 저장하고 실행을 했다면 지금은 즉시즉시 필요에 따라 그 상황에 맞게 사용하게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게임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네비게이션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포탈의 정보검색 등 모두 같은 개념이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내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PC,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휴대폰에 전부 탑재하지 않고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필요할 때마다 받아 쓸 수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있는것이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클라우드 서비스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라 할 수 있습니다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F6B9070-D4B3-5C4D-8A89-1A0F7DF06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95" y="4572000"/>
            <a:ext cx="2739405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530561-B7FB-705F-53DA-82BAF7414D8B}"/>
              </a:ext>
            </a:extLst>
          </p:cNvPr>
          <p:cNvSpPr txBox="1"/>
          <p:nvPr/>
        </p:nvSpPr>
        <p:spPr>
          <a:xfrm>
            <a:off x="1200150" y="4504035"/>
            <a:ext cx="3257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클라우드에 접속하여 동작하는 뇌가 없는 로봇</a:t>
            </a:r>
            <a:r>
              <a:rPr lang="en-US" altLang="ko-KR" sz="1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(Brainless Robot)</a:t>
            </a:r>
            <a:br>
              <a:rPr lang="ko-KR" altLang="en-US" sz="1600" dirty="0"/>
            </a:b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A3D35-4768-C075-A195-348EF693933C}"/>
              </a:ext>
            </a:extLst>
          </p:cNvPr>
          <p:cNvSpPr txBox="1"/>
          <p:nvPr/>
        </p:nvSpPr>
        <p:spPr>
          <a:xfrm>
            <a:off x="1492250" y="5335032"/>
            <a:ext cx="296545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뇌가없는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로봇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(Brainless Robot)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은 클라우드에 접속하여 동작하는 로봇이다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CPU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나 메모리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주변장치가 없는 것이다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다양한 기능을 할 수 있는 로봇이 가격이 떨어져서 대중화로 갈 수 있는 수요가 발생할 수 있다는 것이다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02318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821D75A-5BC4-D7F9-E44F-9326DE211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4" y="653655"/>
            <a:ext cx="3298825" cy="21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27C53D-295B-881B-D26C-B24D4BC99EF6}"/>
              </a:ext>
            </a:extLst>
          </p:cNvPr>
          <p:cNvSpPr txBox="1"/>
          <p:nvPr/>
        </p:nvSpPr>
        <p:spPr>
          <a:xfrm>
            <a:off x="4629150" y="653655"/>
            <a:ext cx="380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자율주행을 가능케 하는 것은 바로 클라우드</a:t>
            </a:r>
            <a:br>
              <a:rPr lang="ko-KR" altLang="en-US" sz="1600" dirty="0"/>
            </a:br>
            <a:r>
              <a:rPr lang="ko-KR" altLang="en-US" sz="16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고속화된</a:t>
            </a:r>
            <a:r>
              <a:rPr lang="ko-KR" altLang="en-US" sz="1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네트워킹과 안정성이 필수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CAE7C-2A8A-83E7-EB8C-6DCE92F25646}"/>
              </a:ext>
            </a:extLst>
          </p:cNvPr>
          <p:cNvSpPr txBox="1"/>
          <p:nvPr/>
        </p:nvSpPr>
        <p:spPr>
          <a:xfrm>
            <a:off x="4629150" y="1432689"/>
            <a:ext cx="3702050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자율주행데이타는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사람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기기와 자동차의 연결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자동차가 외부와의 통신 이렇게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가지의 데이터가 나오며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레이더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센서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운전자정보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타이어나 배터리 자가체크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데이타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등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7-8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시간만에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120-150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테라바이트가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나온다 한다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자율주행 데이터를 사실상 차에 저장한다는 것은 불가능하다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절대 끊김이 있어서도 안되는 생명과 관련된 중요한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데이타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들이라 클라우드 서버의 안정성과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고속화된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네트워킹은 필수이다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5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E5EAA04-0985-ACA2-83B5-2F81754A2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56" y="3674672"/>
            <a:ext cx="5487987" cy="77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25490-34CF-25F0-6068-68B06A65CE72}"/>
              </a:ext>
            </a:extLst>
          </p:cNvPr>
          <p:cNvSpPr txBox="1"/>
          <p:nvPr/>
        </p:nvSpPr>
        <p:spPr>
          <a:xfrm>
            <a:off x="2146299" y="4723011"/>
            <a:ext cx="50927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따라서 서버 호스팅을 이용하면 서버 통제 권한을 최대한으로 얻을 수 있습니다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또한 서버 자원을 다른 사용자와 나누지 않아도 되기 때문에 높은 서버 성능이 보장됩니다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사용자는 원하는 환경이나 설정 등의 조건을 직접 결정해 최적화된 환경에서 서비스를 이용할 수 있습니다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그럼 코로케이션과 서버 호스팅은 무엇이 다를까요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서버호스팅은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사용자가 서버를 빌려서 독점적으로 사용하는 반면 코로케이션은 사용자가 원래 가지고 있는 서버를 전문 업체에 맡겨서 운영한다는 차이점이 있습니다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76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A26AEF5-CAAB-60F0-ED7B-8112F8F5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31" y="698500"/>
            <a:ext cx="5341937" cy="7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9F6185-DF14-9FAB-EB6C-BA643E43A74E}"/>
              </a:ext>
            </a:extLst>
          </p:cNvPr>
          <p:cNvSpPr txBox="1"/>
          <p:nvPr/>
        </p:nvSpPr>
        <p:spPr>
          <a:xfrm>
            <a:off x="2343150" y="1914942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코로케이션은 데이터 센터 전용 건물과 클라우드 컴퓨팅 간의 중간 지점을 찾고자 하는 기업들에게 추가적인 옵션을 제공합니다</a:t>
            </a:r>
            <a:r>
              <a:rPr lang="en-US" altLang="ko-KR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코로케이션 서비스를 사용하여 기업들은 데이터 센터 시설에서 자체 컴퓨팅 하드웨어에 대한 공간을 임대할 수 있습니다</a:t>
            </a:r>
            <a:r>
              <a:rPr lang="en-US" altLang="ko-KR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일반적으로 코로케이션 고객은 서버 </a:t>
            </a:r>
            <a:r>
              <a:rPr lang="ko-KR" altLang="en-US" sz="105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랙</a:t>
            </a:r>
            <a:r>
              <a:rPr lang="ko-KR" altLang="en-US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또는 룸의 공간을 임대하며</a:t>
            </a:r>
            <a:r>
              <a:rPr lang="en-US" altLang="ko-KR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코로케이션 설비는 전력</a:t>
            </a:r>
            <a:r>
              <a:rPr lang="en-US" altLang="ko-KR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인터넷 연결 및 대역폭</a:t>
            </a:r>
            <a:r>
              <a:rPr lang="en-US" altLang="ko-KR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물리적 보안 및 환경 제어를 제공합니다</a:t>
            </a:r>
            <a:r>
              <a:rPr lang="en-US" altLang="ko-KR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고객에게는 자체 하드웨어 디바이스를 유지보수하고 관리하는 책임이 있습니다</a:t>
            </a:r>
            <a:r>
              <a:rPr lang="en-US" altLang="ko-KR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고객은 코로케이션으로 클라우드 컴퓨팅의 혜택 중 일부를 받습니다</a:t>
            </a:r>
            <a:r>
              <a:rPr lang="en-US" altLang="ko-KR" sz="105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184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C3F8-3656-621E-0162-0570C5EEF09B}"/>
              </a:ext>
            </a:extLst>
          </p:cNvPr>
          <p:cNvSpPr txBox="1"/>
          <p:nvPr/>
        </p:nvSpPr>
        <p:spPr>
          <a:xfrm>
            <a:off x="1693115" y="2337165"/>
            <a:ext cx="1699014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위치</a:t>
            </a:r>
            <a:endParaRPr lang="en-US" altLang="ko-KR" sz="10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endParaRPr lang="ko-KR" altLang="en-US" sz="9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경기도 포천시 산업단지 내 </a:t>
            </a:r>
            <a:endParaRPr lang="en-US" altLang="ko-KR" sz="700" b="0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부지면적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2,000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평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)</a:t>
            </a:r>
            <a:endParaRPr lang="ko-KR" altLang="en-US" sz="7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A0A3E-9706-5213-AE64-44BF2E3E1150}"/>
              </a:ext>
            </a:extLst>
          </p:cNvPr>
          <p:cNvSpPr txBox="1"/>
          <p:nvPr/>
        </p:nvSpPr>
        <p:spPr>
          <a:xfrm>
            <a:off x="3952566" y="2461222"/>
            <a:ext cx="13598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층수</a:t>
            </a:r>
            <a:endParaRPr lang="en-US" altLang="ko-KR" sz="10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endParaRPr lang="ko-KR" altLang="en-US" sz="8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지상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5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층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+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지하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층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최대 층수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6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층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2A10C-DF83-23A0-9903-8EA7D14FD5E3}"/>
              </a:ext>
            </a:extLst>
          </p:cNvPr>
          <p:cNvSpPr txBox="1"/>
          <p:nvPr/>
        </p:nvSpPr>
        <p:spPr>
          <a:xfrm>
            <a:off x="6068960" y="2461222"/>
            <a:ext cx="1359801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연면적</a:t>
            </a:r>
            <a:endParaRPr lang="en-US" altLang="ko-KR" sz="10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endParaRPr lang="ko-KR" altLang="en-US" sz="8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약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8,000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평 이하</a:t>
            </a:r>
            <a:endParaRPr lang="ko-KR" altLang="en-US" sz="7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B71B46-D517-8FA1-C80A-F35BF40ADDA1}"/>
              </a:ext>
            </a:extLst>
          </p:cNvPr>
          <p:cNvSpPr txBox="1"/>
          <p:nvPr/>
        </p:nvSpPr>
        <p:spPr>
          <a:xfrm>
            <a:off x="1961535" y="4524459"/>
            <a:ext cx="1359801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수전전력</a:t>
            </a:r>
            <a:endParaRPr lang="en-US" altLang="ko-KR" sz="10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endParaRPr lang="ko-KR" altLang="en-US" sz="10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포천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2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만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KW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급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+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용정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2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만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KW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급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전력 이중화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14527-E64D-5D63-1760-F98B153E2835}"/>
              </a:ext>
            </a:extLst>
          </p:cNvPr>
          <p:cNvSpPr txBox="1"/>
          <p:nvPr/>
        </p:nvSpPr>
        <p:spPr>
          <a:xfrm>
            <a:off x="3952566" y="4524459"/>
            <a:ext cx="13598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투자비</a:t>
            </a:r>
            <a:endParaRPr lang="en-US" altLang="ko-KR" sz="10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endParaRPr lang="ko-KR" altLang="en-US" sz="8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2,500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억원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토지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건설비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금융비 포함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)</a:t>
            </a:r>
            <a:endParaRPr lang="ko-KR" altLang="en-US" sz="7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2CD918-BCBF-87DF-EA86-B834E9182CF9}"/>
              </a:ext>
            </a:extLst>
          </p:cNvPr>
          <p:cNvSpPr txBox="1"/>
          <p:nvPr/>
        </p:nvSpPr>
        <p:spPr>
          <a:xfrm>
            <a:off x="6104357" y="4485041"/>
            <a:ext cx="1359801" cy="5078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b="1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TIER LEVEL</a:t>
            </a:r>
          </a:p>
          <a:p>
            <a:pPr algn="ctr"/>
            <a:endParaRPr lang="en-US" altLang="ko-KR" sz="1000" b="1" i="0" dirty="0">
              <a:solidFill>
                <a:srgbClr val="444444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3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등급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(TIER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최대등급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: 4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등급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+mj-ea"/>
                <a:ea typeface="+mj-ea"/>
              </a:rPr>
              <a:t>)</a:t>
            </a:r>
            <a:endParaRPr lang="ko-KR" altLang="en-US" sz="700" dirty="0">
              <a:latin typeface="+mj-ea"/>
              <a:ea typeface="+mj-ea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CE3066A-4749-6F0D-4617-9F094342B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22" y="197451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358F80F6-09EF-FF25-A1C1-93567C481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66" y="196427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FC1BCF0B-4B83-23B9-7271-E22EFF84A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60" y="387820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3BE91D20-EB5E-2AD3-AFE3-A6EAA8316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66" y="387820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8413A9ED-1001-B622-852D-8C795336E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79" y="387820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FCD29649-EF09-3CEF-4169-D897F34E3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60" y="197451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83AE45-6C0B-2843-1E30-34E9230FE48B}"/>
              </a:ext>
            </a:extLst>
          </p:cNvPr>
          <p:cNvSpPr txBox="1"/>
          <p:nvPr/>
        </p:nvSpPr>
        <p:spPr>
          <a:xfrm>
            <a:off x="3258149" y="657149"/>
            <a:ext cx="2424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구축계획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76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78ED11-1154-3D69-2039-F394C7DA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0" y="1524735"/>
            <a:ext cx="7299928" cy="3808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8268D-98C8-C908-0A0A-FA15E4499FD4}"/>
              </a:ext>
            </a:extLst>
          </p:cNvPr>
          <p:cNvSpPr txBox="1"/>
          <p:nvPr/>
        </p:nvSpPr>
        <p:spPr>
          <a:xfrm>
            <a:off x="1586926" y="100879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인프라는 이 페이지 활용</a:t>
            </a:r>
          </a:p>
        </p:txBody>
      </p:sp>
    </p:spTree>
    <p:extLst>
      <p:ext uri="{BB962C8B-B14F-4D97-AF65-F5344CB8AC3E}">
        <p14:creationId xmlns:p14="http://schemas.microsoft.com/office/powerpoint/2010/main" val="425402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D0E929-4E02-4540-28C3-78A4BDB06B19}"/>
              </a:ext>
            </a:extLst>
          </p:cNvPr>
          <p:cNvSpPr txBox="1"/>
          <p:nvPr/>
        </p:nvSpPr>
        <p:spPr>
          <a:xfrm>
            <a:off x="2091319" y="524205"/>
            <a:ext cx="517078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인프라</a:t>
            </a:r>
            <a:endParaRPr lang="en-US" altLang="ko-KR" b="1" i="0" dirty="0">
              <a:solidFill>
                <a:srgbClr val="494949"/>
              </a:solidFill>
              <a:effectLst/>
              <a:latin typeface="Josefin Sans" panose="020B0604020202020204" pitchFamily="2" charset="0"/>
            </a:endParaRPr>
          </a:p>
          <a:p>
            <a:pPr algn="ctr"/>
            <a:endParaRPr lang="en-US" altLang="ko-KR" b="1" i="0" dirty="0">
              <a:solidFill>
                <a:srgbClr val="494949"/>
              </a:solidFill>
              <a:effectLst/>
              <a:latin typeface="Josefin Sans" panose="020B0604020202020204" pitchFamily="2" charset="0"/>
            </a:endParaRPr>
          </a:p>
          <a:p>
            <a:pPr algn="ctr"/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오늘날의 세계는 통신케이블로 전체가 연결되어 있습니다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모든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기반의 일들은 이러한 통신망과 데이터센터를 거치게 된다고 보시면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 센터는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서버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즉 컴퓨터를 위한 집이라고 보면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8C31C-DC7A-7204-9A15-28D5C9E26954}"/>
              </a:ext>
            </a:extLst>
          </p:cNvPr>
          <p:cNvSpPr txBox="1"/>
          <p:nvPr/>
        </p:nvSpPr>
        <p:spPr>
          <a:xfrm>
            <a:off x="1698574" y="3961715"/>
            <a:ext cx="6170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기반시설은 일반적으로 전력 및 통신을 공급하는 전기실 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UPS </a:t>
            </a:r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및 배터리실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그리고 발전기 등과 기계실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항온항습기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냉동기 등의 기계설비로 구성이 되며 이 전체를 운영하는 종합상황실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네트워크 및 보안 관리실 등으로 구성됩니다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21743E-477D-F885-B5D6-01B8D286C189}"/>
              </a:ext>
            </a:extLst>
          </p:cNvPr>
          <p:cNvSpPr/>
          <p:nvPr/>
        </p:nvSpPr>
        <p:spPr>
          <a:xfrm>
            <a:off x="1225550" y="2375151"/>
            <a:ext cx="2157906" cy="570407"/>
          </a:xfrm>
          <a:prstGeom prst="roundRect">
            <a:avLst>
              <a:gd name="adj" fmla="val 1882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안전성</a:t>
            </a:r>
            <a:r>
              <a:rPr lang="en-US" altLang="ko-KR" sz="1200" dirty="0"/>
              <a:t>(Stability)</a:t>
            </a:r>
            <a:endParaRPr lang="ko-KR" altLang="en-US" sz="12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005AB3-F80C-30D4-FC16-0D8A2D4A75B1}"/>
              </a:ext>
            </a:extLst>
          </p:cNvPr>
          <p:cNvSpPr/>
          <p:nvPr/>
        </p:nvSpPr>
        <p:spPr>
          <a:xfrm>
            <a:off x="3526837" y="2369124"/>
            <a:ext cx="2157906" cy="570407"/>
          </a:xfrm>
          <a:prstGeom prst="roundRect">
            <a:avLst>
              <a:gd name="adj" fmla="val 1549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보안성</a:t>
            </a:r>
            <a:r>
              <a:rPr lang="en-US" altLang="ko-KR" sz="1200" dirty="0"/>
              <a:t>(Security)</a:t>
            </a:r>
            <a:endParaRPr lang="ko-KR" altLang="en-US" sz="12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9085DB-FE1E-B7FE-7CF2-DFD338F4E95E}"/>
              </a:ext>
            </a:extLst>
          </p:cNvPr>
          <p:cNvSpPr/>
          <p:nvPr/>
        </p:nvSpPr>
        <p:spPr>
          <a:xfrm>
            <a:off x="5828124" y="2369124"/>
            <a:ext cx="2157906" cy="570407"/>
          </a:xfrm>
          <a:prstGeom prst="roundRect">
            <a:avLst>
              <a:gd name="adj" fmla="val 1660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에너지절감</a:t>
            </a:r>
            <a:r>
              <a:rPr lang="en-US" altLang="ko-KR" sz="1200" dirty="0"/>
              <a:t>(Energy Saving)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165B3-3DC1-8C29-A320-632095F7C37C}"/>
              </a:ext>
            </a:extLst>
          </p:cNvPr>
          <p:cNvSpPr txBox="1"/>
          <p:nvPr/>
        </p:nvSpPr>
        <p:spPr>
          <a:xfrm>
            <a:off x="2362148" y="3429000"/>
            <a:ext cx="517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데이터센터의 중요한 인프라 기반시설의 요구사항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13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87A313-BC87-68A6-5A95-A0713D9B15B0}"/>
              </a:ext>
            </a:extLst>
          </p:cNvPr>
          <p:cNvSpPr txBox="1"/>
          <p:nvPr/>
        </p:nvSpPr>
        <p:spPr>
          <a:xfrm>
            <a:off x="958644" y="638294"/>
            <a:ext cx="310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첫번째</a:t>
            </a:r>
            <a:r>
              <a:rPr lang="en-US" altLang="ko-KR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, </a:t>
            </a:r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안정성</a:t>
            </a:r>
            <a:r>
              <a:rPr lang="en-US" altLang="ko-KR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(Stability)</a:t>
            </a:r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은 이중화 수준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574D0-CA1E-3136-1633-233C8F3E9325}"/>
              </a:ext>
            </a:extLst>
          </p:cNvPr>
          <p:cNvSpPr txBox="1"/>
          <p:nvPr/>
        </p:nvSpPr>
        <p:spPr>
          <a:xfrm>
            <a:off x="5085246" y="730626"/>
            <a:ext cx="30558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비고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꼭 필요한 정보의 기반시설 설치 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= N </a:t>
            </a:r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필요한 만큼 한 세트가 더 있는 것 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= 2N, 2N</a:t>
            </a:r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 되면 비용 증가 필요한 만큼 조금만 더 </a:t>
            </a:r>
            <a:r>
              <a:rPr lang="ko-KR" altLang="en-US" sz="9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추가하는것</a:t>
            </a:r>
            <a:r>
              <a:rPr lang="ko-KR" altLang="en-US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9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= N+1</a:t>
            </a:r>
            <a:endParaRPr lang="ko-KR" altLang="en-US" sz="9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08587D-04C2-C547-4641-0951D0D1CE1A}"/>
              </a:ext>
            </a:extLst>
          </p:cNvPr>
          <p:cNvSpPr/>
          <p:nvPr/>
        </p:nvSpPr>
        <p:spPr>
          <a:xfrm>
            <a:off x="1167427" y="2052974"/>
            <a:ext cx="4501853" cy="461665"/>
          </a:xfrm>
          <a:prstGeom prst="roundRect">
            <a:avLst>
              <a:gd name="adj" fmla="val 1422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각 기반시설별로 이중화 수준을 정해서 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TIER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라는 안정성 지표를 </a:t>
            </a:r>
            <a:r>
              <a:rPr lang="ko-KR" altLang="en-US" sz="1000" b="0" i="0" dirty="0" err="1">
                <a:solidFill>
                  <a:schemeClr val="bg1"/>
                </a:solidFill>
                <a:effectLst/>
                <a:latin typeface="Josefin Sans" pitchFamily="2" charset="0"/>
              </a:rPr>
              <a:t>만듬</a:t>
            </a:r>
            <a:endParaRPr lang="ko-KR" altLang="en-US" sz="1000" b="0" i="0" dirty="0">
              <a:solidFill>
                <a:schemeClr val="bg1"/>
              </a:solidFill>
              <a:effectLst/>
              <a:latin typeface="Josefin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F2B1E-B3A3-7924-4B01-CDFD4169C1C5}"/>
              </a:ext>
            </a:extLst>
          </p:cNvPr>
          <p:cNvSpPr txBox="1"/>
          <p:nvPr/>
        </p:nvSpPr>
        <p:spPr>
          <a:xfrm>
            <a:off x="5136032" y="2960352"/>
            <a:ext cx="315846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각 기반시설별로 이중화 수준을 정해서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TIER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라는 안정성 지표를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만듬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TIER1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에서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TIER4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로 갈수록 안정적이고 신뢰도 향상 높지만 비용이 증가하게 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TIER4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 완전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무중단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운영이 가능합니다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TIER3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 운영하면서 유지보수가 가능하기 때문에 운영에 문제가 없는 수준입니다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D1B5DD-E779-5FD3-2CE6-F576D04E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27" y="2960352"/>
            <a:ext cx="3281332" cy="182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EA6F36-7B88-3933-C643-00156706AEFC}"/>
              </a:ext>
            </a:extLst>
          </p:cNvPr>
          <p:cNvSpPr txBox="1"/>
          <p:nvPr/>
        </p:nvSpPr>
        <p:spPr>
          <a:xfrm>
            <a:off x="764245" y="4280020"/>
            <a:ext cx="781341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전력 이중화의 핵심 장비는 바로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UPS </a:t>
            </a:r>
            <a:r>
              <a:rPr lang="en-US" altLang="ko-KR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UPS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란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무정전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전원장치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전력공급 중단 후 발전기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배터리 전력을 무중단으로 공급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2N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구성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비상발전기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한전 상용전원 공급 중단 시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비상발전기가 가동하여 전력 공급 발전기가 정상 가동 될 대는 시간이 소요됨으로 이 경우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Battery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 전력공급 역할을 한다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- Battery :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발전기 가동시까지의 전력 공급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E7D5B5-DB67-9630-6665-EBF1857FD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86" y="2504137"/>
            <a:ext cx="2967375" cy="1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DCF45B-0BF7-5942-761D-8EC400AD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5" y="1409963"/>
            <a:ext cx="4609902" cy="255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059F7D-0A44-D8EB-2201-5839D78D7BD9}"/>
              </a:ext>
            </a:extLst>
          </p:cNvPr>
          <p:cNvSpPr/>
          <p:nvPr/>
        </p:nvSpPr>
        <p:spPr>
          <a:xfrm>
            <a:off x="764245" y="559639"/>
            <a:ext cx="2552073" cy="461665"/>
          </a:xfrm>
          <a:prstGeom prst="roundRect">
            <a:avLst>
              <a:gd name="adj" fmla="val 1422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이중화 시설 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/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정전대응 시나리오</a:t>
            </a:r>
          </a:p>
        </p:txBody>
      </p:sp>
    </p:spTree>
    <p:extLst>
      <p:ext uri="{BB962C8B-B14F-4D97-AF65-F5344CB8AC3E}">
        <p14:creationId xmlns:p14="http://schemas.microsoft.com/office/powerpoint/2010/main" val="1063757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67D07-512C-931B-579D-5BA6CBC0C7AE}"/>
              </a:ext>
            </a:extLst>
          </p:cNvPr>
          <p:cNvSpPr txBox="1"/>
          <p:nvPr/>
        </p:nvSpPr>
        <p:spPr>
          <a:xfrm>
            <a:off x="958644" y="638294"/>
            <a:ext cx="310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94949"/>
                </a:solidFill>
                <a:latin typeface="Josefin Sans" pitchFamily="2" charset="0"/>
              </a:rPr>
              <a:t>두</a:t>
            </a:r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번째</a:t>
            </a:r>
            <a:r>
              <a:rPr lang="en-US" altLang="ko-KR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, </a:t>
            </a:r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보안성</a:t>
            </a:r>
            <a:r>
              <a:rPr lang="en-US" altLang="ko-KR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(Security) </a:t>
            </a:r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20394-994C-C973-8EC4-F30E87B7B1A2}"/>
              </a:ext>
            </a:extLst>
          </p:cNvPr>
          <p:cNvSpPr txBox="1"/>
          <p:nvPr/>
        </p:nvSpPr>
        <p:spPr>
          <a:xfrm>
            <a:off x="622382" y="1615287"/>
            <a:ext cx="33891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여러 단계의 다양한 장비를 거쳐서 보안 체크하게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최근에는 코로나 이슈 때문에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비접촉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지문인식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안면인식을 주로 사용되는 편입니다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보통 건물들의 보안이 제일 많이 깨지는 경우가 권한이 있는 직원들의 뒤를 따라가는 방법인데요 이러한 방법을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Tailgating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이라고 부릅니다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그래서 데이터센터에 특수하게 적용하는 것이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Anti-tailgating (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뒤따름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방지문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한 명씩만 항상 통과하도록 되어 있고 무게 인식까지 가능하기 때문에 보안사고를 막아주는 첨단 시스템입니다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7B953D-DE0D-4B3F-76D1-724D07B6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785" y="1615287"/>
            <a:ext cx="4150594" cy="180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D0B9F7-43D0-7547-76B8-40D8B8E3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1" y="3765386"/>
            <a:ext cx="3916219" cy="227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E8597B1-7E6D-7847-919A-FBF455F1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63" y="3845447"/>
            <a:ext cx="3076176" cy="87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86BDC-DC9A-9ACA-B6DB-AE66844C0316}"/>
              </a:ext>
            </a:extLst>
          </p:cNvPr>
          <p:cNvSpPr txBox="1"/>
          <p:nvPr/>
        </p:nvSpPr>
        <p:spPr>
          <a:xfrm>
            <a:off x="5001868" y="5034332"/>
            <a:ext cx="351896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000" dirty="0"/>
            </a:b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기반시설은 일반적으로 전력 및 통신을 공급하는 전기실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UPS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및 배터리실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그리고 발전기 등과 기계실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항온항습기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냉동기 등의 기계설비로 구성이 되며 이 전체를 운영하는 종합상황실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네트워크 및 보안 관리실 등으로 구성됩니다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147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D5C97-3EA9-2FA8-37AA-38C60CE20BBB}"/>
              </a:ext>
            </a:extLst>
          </p:cNvPr>
          <p:cNvSpPr txBox="1"/>
          <p:nvPr/>
        </p:nvSpPr>
        <p:spPr>
          <a:xfrm>
            <a:off x="958644" y="638294"/>
            <a:ext cx="3294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94949"/>
                </a:solidFill>
                <a:latin typeface="Josefin Sans" pitchFamily="2" charset="0"/>
              </a:rPr>
              <a:t>세</a:t>
            </a:r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번째</a:t>
            </a:r>
            <a:r>
              <a:rPr lang="en-US" altLang="ko-KR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, </a:t>
            </a:r>
            <a:r>
              <a:rPr lang="ko-KR" altLang="en-US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에너지 절감</a:t>
            </a:r>
            <a:r>
              <a:rPr lang="en-US" altLang="ko-KR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(Stability)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55426-2FB7-1299-3A90-6102D3CC6729}"/>
              </a:ext>
            </a:extLst>
          </p:cNvPr>
          <p:cNvSpPr txBox="1"/>
          <p:nvPr/>
        </p:nvSpPr>
        <p:spPr>
          <a:xfrm>
            <a:off x="820010" y="1311904"/>
            <a:ext cx="764851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데이터센터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전기먹는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하마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???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라는 표현을 많이 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심지어 혹자는 인터넷 검색을 한번 하게 되면 스타벅스 커피한잔 비용이 들어간다고 말하는 사람도 있습니다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실제로 에너지 절감은 데이터센터를 운영하는 비용과도 밀접한 관계가 있기 때문에 에너지절감 이슈는 굉장히 중요합니다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73D621-7B41-032A-F218-C6047D7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4" y="2339867"/>
            <a:ext cx="3788615" cy="109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7E933-2077-A15A-13D8-E4A1821EDB24}"/>
              </a:ext>
            </a:extLst>
          </p:cNvPr>
          <p:cNvSpPr txBox="1"/>
          <p:nvPr/>
        </p:nvSpPr>
        <p:spPr>
          <a:xfrm>
            <a:off x="958644" y="3587687"/>
            <a:ext cx="37372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데이터센터만의 에너지 효율 지표를 별도로 가지고 있는데요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이것을 에너지 효율 지표 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= PUE (</a:t>
            </a:r>
            <a:r>
              <a:rPr lang="en-US" altLang="ko-KR" sz="11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Powet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Usage Effectiveness) </a:t>
            </a:r>
            <a:r>
              <a:rPr lang="ko-KR" altLang="en-US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sz="11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FBE91-21A4-75BD-D26A-1C37B1CFFEFB}"/>
              </a:ext>
            </a:extLst>
          </p:cNvPr>
          <p:cNvSpPr txBox="1"/>
          <p:nvPr/>
        </p:nvSpPr>
        <p:spPr>
          <a:xfrm>
            <a:off x="4934811" y="2339867"/>
            <a:ext cx="353371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 사용하는 전력은 반드시 들어가야 되는 장비이기 때문에 기타 전력에 사용되는 전력을 줄여주는 것이 굉장히 중요하게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PUE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를 절감하는 여러가지 방법들이 있는데요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 중에서도 많은 기술들이 바로 기계분야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IT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장비의 쿨링에 관련된 기술입니다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ASHRAE (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미국냉난방공조학회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 The American Society of Heating, Refrigerating and Air-Conditioning Engineers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자료에 의하면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장비를 제외한 기타 전력의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80%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장비 쿨링에 사용하게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그렇기 때문에 글로벌데이터센터의 경우 위도가 높은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추운지방에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데이터센터를 배치해 주변에 차가운 자연환경을 적극 이용해서 냉각하는 기술을 사용하고 있습니다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우리나라는 지리적 환경 때문에 제한이 있지만 다양한 기술을 사용해서 에너지절감을 하고자 하는 노력을 하고 있습니다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5491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5FE4B7D-386D-9424-B09A-B6C0813E5151}"/>
              </a:ext>
            </a:extLst>
          </p:cNvPr>
          <p:cNvSpPr/>
          <p:nvPr/>
        </p:nvSpPr>
        <p:spPr>
          <a:xfrm>
            <a:off x="1002245" y="304010"/>
            <a:ext cx="2761543" cy="461665"/>
          </a:xfrm>
          <a:prstGeom prst="roundRect">
            <a:avLst>
              <a:gd name="adj" fmla="val 1422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에너지 절감을 위한 다양한 냉각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7379F-34F8-A13F-624C-FE24DBAD575C}"/>
              </a:ext>
            </a:extLst>
          </p:cNvPr>
          <p:cNvSpPr txBox="1"/>
          <p:nvPr/>
        </p:nvSpPr>
        <p:spPr>
          <a:xfrm>
            <a:off x="820010" y="1193467"/>
            <a:ext cx="770677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전력부하 밀도에 따른 여러가지 냉각 방식의 아이디어가 나와있는데요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ko-KR" altLang="en-US" sz="1000" dirty="0"/>
            </a:br>
            <a:br>
              <a:rPr lang="ko-KR" altLang="en-US" sz="1000" dirty="0"/>
            </a:b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첫번째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외기집적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방식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겨울철이나 간절기에 서늘한 공기를 온습도만 조절해서 바로 전산기계실에 공급하여 서버를 냉각하는 방식 공기를 이용하는 방법 중에서는 외기 직접 방식이 가장 효율이 높습니다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ko-KR" altLang="en-US" sz="1000" dirty="0"/>
            </a:br>
            <a:br>
              <a:rPr lang="ko-KR" altLang="en-US" sz="1000" dirty="0"/>
            </a:b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그러나 황사나 염해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미세먼지 등 외부 대기 환경에 민감한 특징이 있습니다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그래서 이런 단점을 좀 극복하고자 나온 방식이 직접 넣지는 않고 실내와 외부공기를 열교환만 하는 방식입니다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두번째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외기간접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방식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내부에 들어온 공기는 히트파이프나 판형 열교환기를 통해 차가움만 전달하고 더워진 상태로 다시 배출이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외기 직접 방식과 비슷한 효과를 낼 수는 있지만 외부 대기환경에 따라서 필터를 자주 교체해줘야 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ko-KR" altLang="en-US" sz="1000" dirty="0"/>
            </a:br>
            <a:br>
              <a:rPr lang="ko-KR" altLang="en-US" sz="1000" dirty="0"/>
            </a:b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최근에 많이 사용되는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프리쿨링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냉동기 방식도 있는데요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공기와 물을 활용한 방식으로 세번째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프리쿨링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냉동기 방식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외부에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프리쿨링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코일을 노출시켜 차가운 공기로 만들어진 냉수를 </a:t>
            </a:r>
            <a:r>
              <a:rPr lang="ko-KR" altLang="en-US" sz="10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항온항습기에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공급하는 방식</a:t>
            </a:r>
            <a:endParaRPr lang="ko-KR" alt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71E2AE-5DFD-9CAB-F623-755FA1BCD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85" y="3714140"/>
            <a:ext cx="4174807" cy="19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6FED05-7E19-1145-358A-A925EFF5466A}"/>
              </a:ext>
            </a:extLst>
          </p:cNvPr>
          <p:cNvSpPr txBox="1"/>
          <p:nvPr/>
        </p:nvSpPr>
        <p:spPr>
          <a:xfrm>
            <a:off x="5300570" y="3714140"/>
            <a:ext cx="24565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외기직접방식</a:t>
            </a:r>
            <a:endParaRPr lang="en-US" altLang="ko-KR" sz="1600" b="0" i="0" dirty="0">
              <a:solidFill>
                <a:srgbClr val="49494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Direct Air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63137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D4AFA39-6E5F-13CF-9167-142FF565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3" y="584144"/>
            <a:ext cx="4493384" cy="20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BBD97F7-0ADC-A291-CC64-22F5506C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4" y="3063240"/>
            <a:ext cx="4493384" cy="20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B5E75-6C0E-E071-F637-56F71D48396A}"/>
              </a:ext>
            </a:extLst>
          </p:cNvPr>
          <p:cNvSpPr txBox="1"/>
          <p:nvPr/>
        </p:nvSpPr>
        <p:spPr>
          <a:xfrm>
            <a:off x="5574890" y="584144"/>
            <a:ext cx="24565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외기직접방식</a:t>
            </a:r>
            <a:endParaRPr lang="en-US" altLang="ko-KR" sz="1600" dirty="0">
              <a:solidFill>
                <a:srgbClr val="49494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Indirect Air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0C28E-FDF4-3CBC-1132-F0511257E47F}"/>
              </a:ext>
            </a:extLst>
          </p:cNvPr>
          <p:cNvSpPr txBox="1"/>
          <p:nvPr/>
        </p:nvSpPr>
        <p:spPr>
          <a:xfrm>
            <a:off x="5574890" y="3121223"/>
            <a:ext cx="2761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프리쿨링냉동기</a:t>
            </a:r>
            <a:endParaRPr lang="en-US" altLang="ko-KR" sz="1600" dirty="0">
              <a:solidFill>
                <a:srgbClr val="49494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60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Freecooling</a:t>
            </a:r>
            <a:r>
              <a:rPr lang="en-US" altLang="ko-KR" sz="16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Chiller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9809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E9F3BE-A763-1D68-B6C2-B3DAD8327158}"/>
              </a:ext>
            </a:extLst>
          </p:cNvPr>
          <p:cNvSpPr txBox="1"/>
          <p:nvPr/>
        </p:nvSpPr>
        <p:spPr>
          <a:xfrm>
            <a:off x="1586926" y="100879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트렌드는 이 페이지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EA8B15-6193-E8D7-2F0F-1F001AA4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964746"/>
            <a:ext cx="6826250" cy="33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567FBE-07A2-E7D5-40C1-CC3C1B53CFA0}"/>
              </a:ext>
            </a:extLst>
          </p:cNvPr>
          <p:cNvSpPr txBox="1"/>
          <p:nvPr/>
        </p:nvSpPr>
        <p:spPr>
          <a:xfrm>
            <a:off x="1397000" y="517855"/>
            <a:ext cx="63944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494949"/>
                </a:solidFill>
                <a:latin typeface="Josefin Sans" panose="020B0604020202020204" pitchFamily="2" charset="0"/>
              </a:rPr>
              <a:t>트렌드</a:t>
            </a:r>
            <a:endParaRPr lang="en-US" altLang="ko-KR" b="1" dirty="0">
              <a:solidFill>
                <a:srgbClr val="494949"/>
              </a:solidFill>
              <a:latin typeface="Josefin Sans" panose="020B0604020202020204" pitchFamily="2" charset="0"/>
            </a:endParaRPr>
          </a:p>
          <a:p>
            <a:pPr algn="ctr"/>
            <a:endParaRPr lang="en-US" altLang="ko-KR" sz="1600" b="1" i="0" dirty="0">
              <a:solidFill>
                <a:srgbClr val="494949"/>
              </a:solidFill>
              <a:effectLst/>
              <a:latin typeface="Josefin Sans" panose="020B0604020202020204" pitchFamily="2" charset="0"/>
            </a:endParaRPr>
          </a:p>
          <a:p>
            <a:pPr algn="ctr"/>
            <a:r>
              <a:rPr lang="ko-KR" altLang="en-US" sz="900" i="0" dirty="0" err="1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버티브는</a:t>
            </a:r>
            <a:r>
              <a:rPr lang="ko-KR" altLang="en-US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 </a:t>
            </a:r>
            <a:r>
              <a:rPr lang="en-US" altLang="ko-KR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2023</a:t>
            </a:r>
            <a:r>
              <a:rPr lang="ko-KR" altLang="en-US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년 데이터센터 업계 </a:t>
            </a:r>
            <a:r>
              <a:rPr lang="en-US" altLang="ko-KR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5</a:t>
            </a:r>
            <a:r>
              <a:rPr lang="ko-KR" altLang="en-US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대 트렌드로 ▲데이터센터에 대한 규제 강화 ▲</a:t>
            </a:r>
            <a:r>
              <a:rPr lang="ko-KR" altLang="en-US" sz="900" i="0" dirty="0" err="1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하이퍼스케일</a:t>
            </a:r>
            <a:r>
              <a:rPr lang="ko-KR" altLang="en-US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 및 기타 설비에서 표준화 가속 ▲디젤 발전기 교체 ▲높아지는 </a:t>
            </a:r>
            <a:r>
              <a:rPr lang="ko-KR" altLang="en-US" sz="900" i="0" dirty="0" err="1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랙</a:t>
            </a:r>
            <a:r>
              <a:rPr lang="ko-KR" altLang="en-US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 밀도</a:t>
            </a:r>
            <a:r>
              <a:rPr lang="en-US" altLang="ko-KR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, </a:t>
            </a:r>
            <a:r>
              <a:rPr lang="ko-KR" altLang="en-US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열 전략의 변화 요구 ▲</a:t>
            </a:r>
            <a:r>
              <a:rPr lang="en-US" altLang="ko-KR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5G </a:t>
            </a:r>
            <a:r>
              <a:rPr lang="ko-KR" altLang="en-US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기술로 에지 상에서 메타버스 가능을 꼽았다</a:t>
            </a:r>
            <a:r>
              <a:rPr lang="en-US" altLang="ko-KR" sz="900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13655445-AAB2-0051-8275-27E185208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16072" r="45375" b="4446"/>
          <a:stretch/>
        </p:blipFill>
        <p:spPr bwMode="auto">
          <a:xfrm>
            <a:off x="1016000" y="1756951"/>
            <a:ext cx="3257550" cy="222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9CA10-B82F-1B7F-B936-7AEAAE79257D}"/>
              </a:ext>
            </a:extLst>
          </p:cNvPr>
          <p:cNvSpPr txBox="1"/>
          <p:nvPr/>
        </p:nvSpPr>
        <p:spPr>
          <a:xfrm>
            <a:off x="4598260" y="2069884"/>
            <a:ext cx="36059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글로벌 트래픽 증가 추세에 맞춰 글로벌 데이터센터의 수요도 최근 몇 년 사이에 급증하고 있고 특히나 미국에서는 </a:t>
            </a:r>
            <a:r>
              <a:rPr lang="en-US" altLang="ko-KR" sz="10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Equinix</a:t>
            </a:r>
            <a:r>
              <a:rPr lang="ko-KR" altLang="en-US" sz="10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나 </a:t>
            </a:r>
            <a:r>
              <a:rPr lang="en-US" altLang="ko-KR" sz="10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Digital Realty </a:t>
            </a:r>
            <a:r>
              <a:rPr lang="ko-KR" altLang="en-US" sz="10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등 데이터센터 리츠의 수익률이 과거에 비해 높아지는 바 부동산 투자 관점에서도 오피스에서 데이터센터로 이동</a:t>
            </a:r>
            <a:endParaRPr lang="en-US" altLang="ko-KR" sz="1000" dirty="0">
              <a:solidFill>
                <a:srgbClr val="49494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6D78E-3F38-B686-4666-04A2ED9161BA}"/>
              </a:ext>
            </a:extLst>
          </p:cNvPr>
          <p:cNvSpPr txBox="1"/>
          <p:nvPr/>
        </p:nvSpPr>
        <p:spPr>
          <a:xfrm>
            <a:off x="4594288" y="3439375"/>
            <a:ext cx="35337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비고</a:t>
            </a:r>
            <a:r>
              <a:rPr lang="en-US" altLang="ko-KR" sz="7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7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리츠</a:t>
            </a:r>
            <a:r>
              <a:rPr lang="en-US" altLang="ko-KR" sz="7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(REITs : Real Estate Investment Trusts)</a:t>
            </a:r>
          </a:p>
          <a:p>
            <a:r>
              <a:rPr lang="ko-KR" altLang="en-US" sz="7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투자자들로부터 자금을 모아 지분 </a:t>
            </a:r>
            <a:r>
              <a:rPr lang="en-US" altLang="ko-KR" sz="7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(Equity)</a:t>
            </a:r>
            <a:r>
              <a:rPr lang="ko-KR" altLang="en-US" sz="7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투자하여 발생한 수익을 투자자들에게 배당하는 회사나 투자신탁</a:t>
            </a:r>
            <a:endParaRPr lang="ko-KR" altLang="en-US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B3B4-21F1-AD40-A998-26E4781D81DA}"/>
              </a:ext>
            </a:extLst>
          </p:cNvPr>
          <p:cNvSpPr txBox="1"/>
          <p:nvPr/>
        </p:nvSpPr>
        <p:spPr>
          <a:xfrm>
            <a:off x="1636744" y="4145728"/>
            <a:ext cx="3533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글로벌 데이터센터 리츠의 수익률</a:t>
            </a:r>
            <a:endParaRPr lang="en-US" altLang="ko-KR" sz="1000" dirty="0">
              <a:solidFill>
                <a:srgbClr val="49494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E34A4-CC00-F55A-995E-1BAF793F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28" y="4856928"/>
            <a:ext cx="3606801" cy="15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26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DB05-F631-DAA6-3A6D-C417333D3950}"/>
              </a:ext>
            </a:extLst>
          </p:cNvPr>
          <p:cNvSpPr/>
          <p:nvPr/>
        </p:nvSpPr>
        <p:spPr>
          <a:xfrm>
            <a:off x="3297737" y="1674292"/>
            <a:ext cx="2985073" cy="48130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7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서버실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(540</a:t>
            </a:r>
            <a:r>
              <a:rPr lang="ko-KR" altLang="en-US" sz="7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렉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설치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지원시설 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(1,376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평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4EB6CA-4CDB-0DC9-BA20-0283B455ACD3}"/>
              </a:ext>
            </a:extLst>
          </p:cNvPr>
          <p:cNvSpPr/>
          <p:nvPr/>
        </p:nvSpPr>
        <p:spPr>
          <a:xfrm>
            <a:off x="3297738" y="2265650"/>
            <a:ext cx="2985073" cy="48130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서버실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(540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렉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설치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지원시설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(1,376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평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6233BF4-A8D6-E6EE-FAC3-D2F90093180B}"/>
              </a:ext>
            </a:extLst>
          </p:cNvPr>
          <p:cNvSpPr/>
          <p:nvPr/>
        </p:nvSpPr>
        <p:spPr>
          <a:xfrm>
            <a:off x="3297738" y="2857008"/>
            <a:ext cx="2985073" cy="48130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서버실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(540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렉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설치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지원시설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(1,376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평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F66D01F-7AF8-64B6-679F-4C58BE3BEE67}"/>
              </a:ext>
            </a:extLst>
          </p:cNvPr>
          <p:cNvSpPr/>
          <p:nvPr/>
        </p:nvSpPr>
        <p:spPr>
          <a:xfrm>
            <a:off x="3297738" y="3448366"/>
            <a:ext cx="2985073" cy="48130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서버실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(540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렉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설치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지원시설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(1,376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평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D4CB87D-A791-7D4A-C793-0AB378351364}"/>
              </a:ext>
            </a:extLst>
          </p:cNvPr>
          <p:cNvSpPr/>
          <p:nvPr/>
        </p:nvSpPr>
        <p:spPr>
          <a:xfrm>
            <a:off x="3297738" y="4039724"/>
            <a:ext cx="2985073" cy="48130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발전기실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전기실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소화가스실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접견실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(1,069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평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915424E-9F3A-F8C0-0A4D-A4E7D86DDC4A}"/>
              </a:ext>
            </a:extLst>
          </p:cNvPr>
          <p:cNvSpPr/>
          <p:nvPr/>
        </p:nvSpPr>
        <p:spPr>
          <a:xfrm>
            <a:off x="3297736" y="4631083"/>
            <a:ext cx="2985073" cy="48130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기계실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주차시설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(1,472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평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CB71E9-D7CD-C82E-C5E3-2D85D5AC2F32}"/>
              </a:ext>
            </a:extLst>
          </p:cNvPr>
          <p:cNvSpPr txBox="1"/>
          <p:nvPr/>
        </p:nvSpPr>
        <p:spPr>
          <a:xfrm>
            <a:off x="2629152" y="1622557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5F</a:t>
            </a:r>
            <a:endParaRPr lang="ko-KR" alt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2D923A-31C9-809F-A94A-5EF54FD9DA1D}"/>
              </a:ext>
            </a:extLst>
          </p:cNvPr>
          <p:cNvSpPr txBox="1"/>
          <p:nvPr/>
        </p:nvSpPr>
        <p:spPr>
          <a:xfrm>
            <a:off x="2629152" y="2213915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4F</a:t>
            </a:r>
            <a:endParaRPr lang="ko-KR" alt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BF54BC-F7FA-C35D-80DE-16820F789FB4}"/>
              </a:ext>
            </a:extLst>
          </p:cNvPr>
          <p:cNvSpPr txBox="1"/>
          <p:nvPr/>
        </p:nvSpPr>
        <p:spPr>
          <a:xfrm>
            <a:off x="2629152" y="2805273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3F</a:t>
            </a:r>
            <a:endParaRPr lang="ko-KR" alt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0193C-AD92-2119-A72A-B8C2C362CFDF}"/>
              </a:ext>
            </a:extLst>
          </p:cNvPr>
          <p:cNvSpPr txBox="1"/>
          <p:nvPr/>
        </p:nvSpPr>
        <p:spPr>
          <a:xfrm>
            <a:off x="2629152" y="3396631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2F</a:t>
            </a:r>
            <a:endParaRPr lang="ko-KR" alt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6BF918-6722-E865-2338-FCE53978E478}"/>
              </a:ext>
            </a:extLst>
          </p:cNvPr>
          <p:cNvSpPr txBox="1"/>
          <p:nvPr/>
        </p:nvSpPr>
        <p:spPr>
          <a:xfrm>
            <a:off x="2629152" y="3987989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1F</a:t>
            </a:r>
            <a:endParaRPr lang="ko-KR" alt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33ECA-5C4E-EEE7-1C81-E084B2AD2334}"/>
              </a:ext>
            </a:extLst>
          </p:cNvPr>
          <p:cNvSpPr txBox="1"/>
          <p:nvPr/>
        </p:nvSpPr>
        <p:spPr>
          <a:xfrm>
            <a:off x="2629152" y="4579348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B1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095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73A15B-B632-D0A7-B3CF-ADADE94C4CE0}"/>
              </a:ext>
            </a:extLst>
          </p:cNvPr>
          <p:cNvSpPr txBox="1"/>
          <p:nvPr/>
        </p:nvSpPr>
        <p:spPr>
          <a:xfrm>
            <a:off x="1060450" y="754059"/>
            <a:ext cx="31804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국내 전력의 품질은 높은 반면 </a:t>
            </a:r>
            <a:r>
              <a:rPr lang="en-US" altLang="ko-KR" sz="14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OECD </a:t>
            </a:r>
            <a:r>
              <a:rPr lang="ko-KR" altLang="en-US" sz="14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국가 중 전기료가 저렴한 편이며 안정적인 </a:t>
            </a:r>
            <a:r>
              <a:rPr lang="en-US" altLang="ko-KR" sz="14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14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인프라를 가지고 있습니다</a:t>
            </a:r>
            <a:r>
              <a:rPr lang="en-US" altLang="ko-KR" sz="14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14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그에 따라 국내 데이터센터도 증가 추세에 있습니다</a:t>
            </a:r>
            <a:r>
              <a:rPr lang="en-US" altLang="ko-KR" sz="1400" dirty="0">
                <a:solidFill>
                  <a:srgbClr val="49494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6A4E51-F475-D7BF-65A9-5DE7124AC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9"/>
          <a:stretch/>
        </p:blipFill>
        <p:spPr bwMode="auto">
          <a:xfrm>
            <a:off x="4424363" y="679450"/>
            <a:ext cx="3606801" cy="20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5378ABF-DE52-E85D-C429-D9EFCC62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3143250"/>
            <a:ext cx="3606801" cy="157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EAE20A01-2BD6-9A4E-00D5-FCC6CAA6B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1" y="3165475"/>
            <a:ext cx="3598230" cy="152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6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A92BDC-5DD4-FDF8-45D0-6B94E28BCCCF}"/>
              </a:ext>
            </a:extLst>
          </p:cNvPr>
          <p:cNvSpPr/>
          <p:nvPr/>
        </p:nvSpPr>
        <p:spPr>
          <a:xfrm>
            <a:off x="1002245" y="304010"/>
            <a:ext cx="4077755" cy="461665"/>
          </a:xfrm>
          <a:prstGeom prst="roundRect">
            <a:avLst>
              <a:gd name="adj" fmla="val 1422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2025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년 국내 </a:t>
            </a:r>
            <a:r>
              <a:rPr lang="ko-KR" altLang="en-US" sz="1000" b="0" i="0" dirty="0" err="1">
                <a:solidFill>
                  <a:schemeClr val="bg1"/>
                </a:solidFill>
                <a:effectLst/>
                <a:latin typeface="Josefin Sans" pitchFamily="2" charset="0"/>
              </a:rPr>
              <a:t>드론택시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 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(</a:t>
            </a:r>
            <a:r>
              <a:rPr lang="ko-KR" altLang="en-US" sz="1000" b="0" i="0" dirty="0" err="1">
                <a:solidFill>
                  <a:schemeClr val="bg1"/>
                </a:solidFill>
                <a:effectLst/>
                <a:latin typeface="Josefin Sans" pitchFamily="2" charset="0"/>
              </a:rPr>
              <a:t>플라잉카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)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Josefin Sans" pitchFamily="2" charset="0"/>
              </a:rPr>
              <a:t>상용화에 따른 수요 급증 기대</a:t>
            </a:r>
          </a:p>
        </p:txBody>
      </p:sp>
      <p:pic>
        <p:nvPicPr>
          <p:cNvPr id="13316" name="Picture 4" descr="서울에 뜬 중국산 드론택시…앞에선 탄성 뒤에선 한숨 | 한경닷컴">
            <a:extLst>
              <a:ext uri="{FF2B5EF4-FFF2-40B4-BE49-F238E27FC236}">
                <a16:creationId xmlns:a16="http://schemas.microsoft.com/office/drawing/2014/main" id="{E28C1908-501F-ACD5-CFD7-0C3544C37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377950"/>
            <a:ext cx="3759200" cy="22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3AA99-356D-9397-5A1E-CA3D03F8AC5A}"/>
              </a:ext>
            </a:extLst>
          </p:cNvPr>
          <p:cNvSpPr txBox="1"/>
          <p:nvPr/>
        </p:nvSpPr>
        <p:spPr>
          <a:xfrm>
            <a:off x="4762500" y="1377950"/>
            <a:ext cx="3695700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하늘을 나는 자동차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로 불리는 도심 항공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모빌리티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(UAM, Urban Air Mobility)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2025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 최초 상용화를 앞두고 있다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UAM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은 별도 활주로가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필요없으며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최소한의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수직이착륙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공간을 확보하며 운용이 가능하다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전기동력을 사용해 탄소 배출이 없고 저소음으로 도심에서 운항가능한 친환경 교통수단이기 때문이다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br>
              <a:rPr lang="ko-KR" altLang="en-US" sz="1200" dirty="0"/>
            </a:br>
            <a:r>
              <a:rPr lang="ko-KR" altLang="en-US" sz="1200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국내에는 자율주행 상용화 이슈로 인해 </a:t>
            </a:r>
            <a:r>
              <a:rPr lang="en-US" altLang="ko-KR" sz="1200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TIER 3-4</a:t>
            </a:r>
            <a:r>
              <a:rPr lang="ko-KR" altLang="en-US" sz="1200" b="0" i="0" dirty="0">
                <a:solidFill>
                  <a:srgbClr val="494949"/>
                </a:solidFill>
                <a:effectLst/>
                <a:latin typeface="Josefin Sans" pitchFamily="2" charset="0"/>
              </a:rPr>
              <a:t>단계 이상의 데이터 센터의 부족은 이미 불 보듯 뻔한 상황</a:t>
            </a:r>
            <a:endParaRPr lang="en-US" altLang="ko-KR" sz="1200" b="0" i="0" dirty="0">
              <a:solidFill>
                <a:srgbClr val="494949"/>
              </a:solidFill>
              <a:effectLst/>
              <a:latin typeface="Josefin Sans" pitchFamily="2" charset="0"/>
            </a:endParaRPr>
          </a:p>
          <a:p>
            <a:pPr algn="ctr"/>
            <a:endParaRPr lang="ko-KR" altLang="en-US" sz="1200" b="0" i="0" dirty="0">
              <a:solidFill>
                <a:srgbClr val="494949"/>
              </a:solidFill>
              <a:effectLst/>
              <a:latin typeface="Josefin Sans" pitchFamily="2" charset="0"/>
            </a:endParaRPr>
          </a:p>
          <a:p>
            <a:pPr algn="ctr"/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이러한 자율주행을 가능케 하는 것은 바로 클라우드 이며 클라우드 데이터 센터는 생명과 관련된 중요한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데이타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들이기 때문에 </a:t>
            </a:r>
            <a:r>
              <a:rPr lang="ko-KR" altLang="en-US" sz="1050" b="0" i="0" dirty="0" err="1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고속화된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네트워킹이 가능하며 절대 끊김이 있어서도 안되는 클라우드 데이터센터를 필요로 한다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이러한 조건에 부합되는 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TIER 3-4</a:t>
            </a:r>
            <a:r>
              <a:rPr lang="ko-KR" altLang="en-US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단계 이상의 데이터 센터의 부족은 이미 불 보듯 예견된 상황이다</a:t>
            </a:r>
            <a:r>
              <a:rPr lang="en-US" altLang="ko-KR" sz="105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10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19C5F5-2E30-546F-EC6B-0746E780E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33"/>
          <a:stretch/>
        </p:blipFill>
        <p:spPr>
          <a:xfrm>
            <a:off x="849505" y="560741"/>
            <a:ext cx="7391892" cy="29953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B71609-BF94-B1DA-4B10-53A67F072F0A}"/>
              </a:ext>
            </a:extLst>
          </p:cNvPr>
          <p:cNvSpPr/>
          <p:nvPr/>
        </p:nvSpPr>
        <p:spPr>
          <a:xfrm>
            <a:off x="4650165" y="1347137"/>
            <a:ext cx="3733733" cy="17618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패키지형으로 제작된 제품은 전원만 연결하면 즉시 사용할 수 있어 빠른 구축이 가능하며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서버를 위한 공간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"Cooling Zone"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은 밀폐되어 외부 환경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사막의 고온 및 모래먼지 등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으로부터 분리되고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친환경 냉각기는 적정한 온도를 유지시켜 줌과 동시에 탄소중립에 도움을 줄 수 있습니다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sz="8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소화기부터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Redundancy of Cooling Unit, Remote Monitoring,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전열교환기 등 선택가능한 다양한 옵션들은 완벽한 데이터센터의 기능을 수행하며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저렴한 도입비용과 운영비용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그리고 최고수준을 유지하는 서비스 가용성으로 폭발적으로 증가하는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Edge Computing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환경을 준비할 수 있습니다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6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12C8A4-65D6-29DC-04E6-40D6683E29DA}"/>
              </a:ext>
            </a:extLst>
          </p:cNvPr>
          <p:cNvSpPr/>
          <p:nvPr/>
        </p:nvSpPr>
        <p:spPr>
          <a:xfrm>
            <a:off x="4650165" y="881385"/>
            <a:ext cx="3733733" cy="5108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스마트 데이터센터의 특징은</a:t>
            </a:r>
            <a:r>
              <a:rPr lang="en-US" altLang="ko-KR" sz="1000" dirty="0">
                <a:solidFill>
                  <a:schemeClr val="bg1"/>
                </a:solidFill>
                <a:latin typeface="consolas" panose="020B0609020204030204" pitchFamily="49" charset="0"/>
              </a:rPr>
              <a:t>?</a:t>
            </a:r>
            <a:endParaRPr lang="en-US" altLang="ko-KR" sz="10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AACED9-7D9E-18B6-8ED2-72D4B215E555}"/>
              </a:ext>
            </a:extLst>
          </p:cNvPr>
          <p:cNvSpPr/>
          <p:nvPr/>
        </p:nvSpPr>
        <p:spPr>
          <a:xfrm>
            <a:off x="760102" y="1826613"/>
            <a:ext cx="1924106" cy="15338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정성적 효과</a:t>
            </a:r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손쉬운 배치 및 설치 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 Plug &amp; Play</a:t>
            </a:r>
            <a:endParaRPr lang="en-US" altLang="ko-KR" sz="700" cap="all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손쉬운 확장 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데이터 증가에 대한 고민해결</a:t>
            </a:r>
            <a:endParaRPr lang="en-US" altLang="ko-KR" sz="700" cap="all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전산장비의 장애 최소화</a:t>
            </a:r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700" b="1" cap="all" dirty="0">
                <a:solidFill>
                  <a:schemeClr val="bg1"/>
                </a:solidFill>
                <a:latin typeface="consolas" panose="020B0609020204030204" pitchFamily="49" charset="0"/>
              </a:rPr>
              <a:t>4. </a:t>
            </a:r>
            <a:r>
              <a:rPr lang="ko-KR" altLang="en-US" sz="700" b="1" cap="all" dirty="0">
                <a:solidFill>
                  <a:schemeClr val="bg1"/>
                </a:solidFill>
                <a:latin typeface="consolas" panose="020B0609020204030204" pitchFamily="49" charset="0"/>
              </a:rPr>
              <a:t>스마트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보안시설로 접근제어 가능</a:t>
            </a:r>
            <a:endParaRPr lang="en-US" altLang="ko-KR" sz="700" b="0" i="0" cap="all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5.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원격지에 대한 모니터링 기능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(WEB/SMS/API)</a:t>
            </a:r>
            <a:endParaRPr lang="en-US" altLang="ko-KR" sz="500" b="1" cap="all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676CA7-8DDC-DE59-354C-D29930333042}"/>
              </a:ext>
            </a:extLst>
          </p:cNvPr>
          <p:cNvSpPr/>
          <p:nvPr/>
        </p:nvSpPr>
        <p:spPr>
          <a:xfrm>
            <a:off x="2702675" y="2022211"/>
            <a:ext cx="1924106" cy="15338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정량적 효과</a:t>
            </a:r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1. 60%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이상의 운영비용 절감</a:t>
            </a:r>
            <a:endParaRPr lang="en-US" altLang="ko-KR" sz="700" cap="all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50%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이하의 구축비용</a:t>
            </a:r>
            <a:endParaRPr lang="en-US" altLang="ko-KR" sz="700" cap="all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최대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80%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이상의 절전효과</a:t>
            </a:r>
            <a:endParaRPr lang="en-US" altLang="ko-KR" sz="8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700" b="1" cap="all" dirty="0">
                <a:solidFill>
                  <a:schemeClr val="bg1"/>
                </a:solidFill>
                <a:latin typeface="consolas" panose="020B0609020204030204" pitchFamily="49" charset="0"/>
              </a:rPr>
              <a:t>4.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99%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이상의 먼지유입 차단</a:t>
            </a:r>
            <a:endParaRPr lang="en-US" altLang="ko-KR" sz="8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5.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30%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이상의 장비소음 차단</a:t>
            </a:r>
            <a:endParaRPr lang="en-US" altLang="ko-KR" sz="8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cap="all" dirty="0">
                <a:solidFill>
                  <a:schemeClr val="bg1"/>
                </a:solidFill>
                <a:latin typeface="consolas" panose="020B0609020204030204" pitchFamily="49" charset="0"/>
              </a:rPr>
              <a:t>6. 99% </a:t>
            </a:r>
            <a:r>
              <a:rPr lang="ko-KR" altLang="en-US" sz="800" cap="all" dirty="0">
                <a:solidFill>
                  <a:schemeClr val="bg1"/>
                </a:solidFill>
                <a:latin typeface="consolas" panose="020B0609020204030204" pitchFamily="49" charset="0"/>
              </a:rPr>
              <a:t>이상의 해킹 및 바이러스 차단</a:t>
            </a:r>
            <a:endParaRPr lang="en-US" altLang="ko-KR" sz="500" b="1" cap="all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0DC3A5-E2B8-0666-1FDB-3C3286F6ECFD}"/>
              </a:ext>
            </a:extLst>
          </p:cNvPr>
          <p:cNvSpPr/>
          <p:nvPr/>
        </p:nvSpPr>
        <p:spPr>
          <a:xfrm>
            <a:off x="1064918" y="846532"/>
            <a:ext cx="1314473" cy="980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cap="all">
                <a:solidFill>
                  <a:schemeClr val="bg1"/>
                </a:solidFill>
                <a:latin typeface="Raleway" pitchFamily="2" charset="0"/>
              </a:rPr>
              <a:t>사진</a:t>
            </a:r>
            <a:endParaRPr lang="en-US" altLang="ko-KR" sz="1000" cap="all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28E20E-3BD4-3D61-DF91-4C4B497A9392}"/>
              </a:ext>
            </a:extLst>
          </p:cNvPr>
          <p:cNvSpPr/>
          <p:nvPr/>
        </p:nvSpPr>
        <p:spPr>
          <a:xfrm>
            <a:off x="2949333" y="1042130"/>
            <a:ext cx="1314473" cy="980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cap="all">
                <a:solidFill>
                  <a:schemeClr val="bg1"/>
                </a:solidFill>
                <a:latin typeface="Raleway" pitchFamily="2" charset="0"/>
              </a:rPr>
              <a:t>사진</a:t>
            </a:r>
            <a:endParaRPr lang="en-US" altLang="ko-KR" sz="1000" cap="all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F37560-6FC3-7256-53F2-B7CEE77D84FA}"/>
              </a:ext>
            </a:extLst>
          </p:cNvPr>
          <p:cNvSpPr/>
          <p:nvPr/>
        </p:nvSpPr>
        <p:spPr>
          <a:xfrm>
            <a:off x="2120884" y="5637018"/>
            <a:ext cx="1319914" cy="6574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2500</a:t>
            </a:r>
            <a:endParaRPr lang="en-US" altLang="ko-KR" sz="800" b="1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ko-KR" altLang="en-US" sz="800" b="1" i="0" dirty="0">
                <a:solidFill>
                  <a:schemeClr val="bg1"/>
                </a:solidFill>
                <a:effectLst/>
                <a:latin typeface="Raleway" panose="020B0604020202020204" pitchFamily="2" charset="0"/>
              </a:rPr>
              <a:t>총 공사비용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Raleway" panose="020B0604020202020204" pitchFamily="2" charset="0"/>
              </a:rPr>
              <a:t> 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Raleway" panose="020B0604020202020204" pitchFamily="2" charset="0"/>
              </a:rPr>
              <a:t>2,500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Raleway" panose="020B0604020202020204" pitchFamily="2" charset="0"/>
              </a:rPr>
              <a:t>억원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5755AC-A93D-8D4E-4D61-2634CE0542CE}"/>
              </a:ext>
            </a:extLst>
          </p:cNvPr>
          <p:cNvSpPr/>
          <p:nvPr/>
        </p:nvSpPr>
        <p:spPr>
          <a:xfrm>
            <a:off x="3990209" y="5637018"/>
            <a:ext cx="1319914" cy="6574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200</a:t>
            </a:r>
            <a:endParaRPr lang="en-US" altLang="ko-KR" sz="800" b="1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sz="800" b="1" i="0" dirty="0">
                <a:solidFill>
                  <a:schemeClr val="bg1"/>
                </a:solidFill>
                <a:effectLst/>
                <a:latin typeface="Raleway" pitchFamily="2" charset="0"/>
              </a:rPr>
              <a:t>초기 투자비용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Raleway" pitchFamily="2" charset="0"/>
              </a:rPr>
              <a:t> 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Raleway" pitchFamily="2" charset="0"/>
              </a:rPr>
              <a:t>200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Raleway" pitchFamily="2" charset="0"/>
              </a:rPr>
              <a:t>억원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AF53E-F057-471A-3593-A7211B21EB2F}"/>
              </a:ext>
            </a:extLst>
          </p:cNvPr>
          <p:cNvSpPr/>
          <p:nvPr/>
        </p:nvSpPr>
        <p:spPr>
          <a:xfrm>
            <a:off x="5853634" y="5637018"/>
            <a:ext cx="1319914" cy="6574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2300</a:t>
            </a:r>
            <a:endParaRPr lang="en-US" altLang="ko-KR" sz="800" b="1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en-US" altLang="ko-KR" sz="800" b="1" i="0" dirty="0">
                <a:solidFill>
                  <a:schemeClr val="bg1"/>
                </a:solidFill>
                <a:effectLst/>
                <a:latin typeface="Raleway" pitchFamily="2" charset="0"/>
              </a:rPr>
              <a:t>PF</a:t>
            </a:r>
            <a:r>
              <a:rPr lang="ko-KR" altLang="en-US" sz="800" b="1" i="0" dirty="0">
                <a:solidFill>
                  <a:schemeClr val="bg1"/>
                </a:solidFill>
                <a:effectLst/>
                <a:latin typeface="Raleway" pitchFamily="2" charset="0"/>
              </a:rPr>
              <a:t>자금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Raleway" pitchFamily="2" charset="0"/>
              </a:rPr>
              <a:t> 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Raleway" pitchFamily="2" charset="0"/>
              </a:rPr>
              <a:t>2,300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Raleway" pitchFamily="2" charset="0"/>
              </a:rPr>
              <a:t>억원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383876-F62D-AD52-E9D3-907EC817525B}"/>
              </a:ext>
            </a:extLst>
          </p:cNvPr>
          <p:cNvSpPr txBox="1"/>
          <p:nvPr/>
        </p:nvSpPr>
        <p:spPr>
          <a:xfrm>
            <a:off x="3258149" y="169902"/>
            <a:ext cx="2424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스마트 데이터 센터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9DB46-DBE8-6BC0-F82D-2BF34549EAFD}"/>
              </a:ext>
            </a:extLst>
          </p:cNvPr>
          <p:cNvSpPr txBox="1"/>
          <p:nvPr/>
        </p:nvSpPr>
        <p:spPr>
          <a:xfrm>
            <a:off x="2723853" y="5014677"/>
            <a:ext cx="3852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cap="all" dirty="0">
                <a:solidFill>
                  <a:srgbClr val="222222"/>
                </a:solidFill>
                <a:effectLst/>
                <a:latin typeface="Raleway" pitchFamily="2" charset="0"/>
              </a:rPr>
              <a:t>포천 데이터센터 총 투자금 내역</a:t>
            </a:r>
          </a:p>
        </p:txBody>
      </p:sp>
    </p:spTree>
    <p:extLst>
      <p:ext uri="{BB962C8B-B14F-4D97-AF65-F5344CB8AC3E}">
        <p14:creationId xmlns:p14="http://schemas.microsoft.com/office/powerpoint/2010/main" val="344890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F04BCF-8604-EBA7-35B2-2E7329C8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827034"/>
            <a:ext cx="7203113" cy="44990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5B54D4-BFF6-38C0-CF0D-A94FE89C61C3}"/>
              </a:ext>
            </a:extLst>
          </p:cNvPr>
          <p:cNvSpPr/>
          <p:nvPr/>
        </p:nvSpPr>
        <p:spPr>
          <a:xfrm>
            <a:off x="1765449" y="937060"/>
            <a:ext cx="1803661" cy="508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포천 데이터센터 만이 가지고 있는 특장점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C3D7FF-2FF1-EC25-DD42-A5B476FE001C}"/>
              </a:ext>
            </a:extLst>
          </p:cNvPr>
          <p:cNvSpPr/>
          <p:nvPr/>
        </p:nvSpPr>
        <p:spPr>
          <a:xfrm>
            <a:off x="4507666" y="1542376"/>
            <a:ext cx="3733733" cy="6403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일자리 창출 및 지역 경제 발전 효과</a:t>
            </a:r>
            <a:endParaRPr lang="en-US" altLang="ko-KR" sz="9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8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일자리 직간접 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명 일자리 창출 효과</a:t>
            </a:r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연 매출 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440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억 이상 지역경제 발전 효과</a:t>
            </a:r>
            <a:endParaRPr lang="ko-KR" altLang="en-US" sz="6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2BA037-A8C9-C74D-1887-B7BE029A6431}"/>
              </a:ext>
            </a:extLst>
          </p:cNvPr>
          <p:cNvSpPr/>
          <p:nvPr/>
        </p:nvSpPr>
        <p:spPr>
          <a:xfrm>
            <a:off x="4475219" y="2288950"/>
            <a:ext cx="3733733" cy="7875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전력 이중화 가능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각기 다른 변전소 수전 가능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포천 변전소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20,000 KW</a:t>
            </a:r>
          </a:p>
          <a:p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용정 변전소 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20,000 KW</a:t>
            </a:r>
          </a:p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완전한 전력 이중화 구성 예정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한전 협의중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34913-D839-9C45-CD3D-B3A039ACFEC1}"/>
              </a:ext>
            </a:extLst>
          </p:cNvPr>
          <p:cNvSpPr/>
          <p:nvPr/>
        </p:nvSpPr>
        <p:spPr>
          <a:xfrm>
            <a:off x="4475218" y="3240714"/>
            <a:ext cx="3733733" cy="6403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교통의 편리함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서울지역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분 이내 접근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호선 연장선 계획으로 접근 용이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204176-3586-E4C2-D7C8-CBAB308371B4}"/>
              </a:ext>
            </a:extLst>
          </p:cNvPr>
          <p:cNvSpPr/>
          <p:nvPr/>
        </p:nvSpPr>
        <p:spPr>
          <a:xfrm>
            <a:off x="4475217" y="4017251"/>
            <a:ext cx="3733733" cy="96180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고전력</a:t>
            </a:r>
            <a:r>
              <a:rPr lang="ko-KR" altLang="en-US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ko-KR" altLang="en-US" sz="9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모듈화 데이터 센터 구축</a:t>
            </a:r>
            <a:endParaRPr lang="en-US" altLang="ko-KR" sz="9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Hot Swap :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서버가동 중에도 장애처리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유지보수 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증설 가능</a:t>
            </a:r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Hot Power Rack :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최대 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15KW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고집적 </a:t>
            </a:r>
            <a:r>
              <a:rPr lang="en-US" altLang="ko-KR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Rack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적용</a:t>
            </a:r>
            <a:endParaRPr lang="en-US" altLang="ko-KR" sz="700" b="0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Real </a:t>
            </a:r>
            <a:r>
              <a:rPr lang="en-US" altLang="ko-KR" sz="8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Moduler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전력 사용량에 따라 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UPS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증설 가능 </a:t>
            </a:r>
            <a:r>
              <a:rPr lang="ko-KR" altLang="en-US" sz="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2F549-A48E-52F8-B963-9F24ACFA5079}"/>
              </a:ext>
            </a:extLst>
          </p:cNvPr>
          <p:cNvSpPr txBox="1"/>
          <p:nvPr/>
        </p:nvSpPr>
        <p:spPr>
          <a:xfrm>
            <a:off x="2968784" y="375615"/>
            <a:ext cx="3012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cap="all" dirty="0">
                <a:solidFill>
                  <a:srgbClr val="222222"/>
                </a:solidFill>
                <a:effectLst/>
                <a:latin typeface="Raleway" pitchFamily="2" charset="0"/>
              </a:rPr>
              <a:t>포천 데이터센터의 장점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EA10DFC7-61DF-5FFF-9614-44EEFF4BE634}"/>
              </a:ext>
            </a:extLst>
          </p:cNvPr>
          <p:cNvSpPr/>
          <p:nvPr/>
        </p:nvSpPr>
        <p:spPr>
          <a:xfrm>
            <a:off x="3612718" y="5432234"/>
            <a:ext cx="2581605" cy="890639"/>
          </a:xfrm>
          <a:prstGeom prst="wedgeRoundRectCallout">
            <a:avLst>
              <a:gd name="adj1" fmla="val -10135"/>
              <a:gd name="adj2" fmla="val -1070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마우스 </a:t>
            </a:r>
            <a:r>
              <a:rPr lang="ko-KR" altLang="en-US" sz="800" dirty="0" err="1"/>
              <a:t>오버시</a:t>
            </a:r>
            <a:r>
              <a:rPr lang="en-US" altLang="ko-KR" sz="800" dirty="0"/>
              <a:t>. </a:t>
            </a:r>
            <a:r>
              <a:rPr lang="ko-KR" altLang="en-US" sz="800" dirty="0"/>
              <a:t>좌측 사진 변경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2D6AF984-D4BE-FFB0-4DDA-4346901EB369}"/>
              </a:ext>
            </a:extLst>
          </p:cNvPr>
          <p:cNvSpPr/>
          <p:nvPr/>
        </p:nvSpPr>
        <p:spPr>
          <a:xfrm>
            <a:off x="571004" y="4880726"/>
            <a:ext cx="2581605" cy="890639"/>
          </a:xfrm>
          <a:prstGeom prst="wedgeRoundRectCallout">
            <a:avLst>
              <a:gd name="adj1" fmla="val -10135"/>
              <a:gd name="adj2" fmla="val -1070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사진은 아무거나 </a:t>
            </a:r>
            <a:r>
              <a:rPr lang="ko-KR" altLang="en-US" sz="800" dirty="0" err="1"/>
              <a:t>넣어놓고</a:t>
            </a:r>
            <a:r>
              <a:rPr lang="ko-KR" altLang="en-US" sz="800" dirty="0"/>
              <a:t> 나중에 찾자고</a:t>
            </a:r>
            <a:r>
              <a:rPr lang="en-US" altLang="ko-KR" sz="800" dirty="0"/>
              <a:t>..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0937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2C60A3-4363-C889-2BB3-F818C2DA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8" y="552530"/>
            <a:ext cx="3940144" cy="31767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836140-8AE1-7BAC-2C20-4BE3682BA480}"/>
              </a:ext>
            </a:extLst>
          </p:cNvPr>
          <p:cNvSpPr/>
          <p:nvPr/>
        </p:nvSpPr>
        <p:spPr>
          <a:xfrm>
            <a:off x="3084060" y="2712119"/>
            <a:ext cx="948255" cy="3002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설계자료 검토</a:t>
            </a:r>
            <a:endParaRPr lang="ko-KR" altLang="en-US" sz="4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4B1150-14A0-1668-AE86-78F1AC6D2ABA}"/>
              </a:ext>
            </a:extLst>
          </p:cNvPr>
          <p:cNvSpPr/>
          <p:nvPr/>
        </p:nvSpPr>
        <p:spPr>
          <a:xfrm>
            <a:off x="4984955" y="2712118"/>
            <a:ext cx="1126777" cy="3002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0" cap="all">
                <a:solidFill>
                  <a:schemeClr val="bg1"/>
                </a:solidFill>
                <a:effectLst/>
                <a:latin typeface="Raleway" pitchFamily="2" charset="0"/>
              </a:rPr>
              <a:t>전기 사용신청 내용</a:t>
            </a:r>
            <a:endParaRPr lang="ko-KR" altLang="en-US" sz="4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3F2B16-A98E-58C2-9FD0-5DE9D40BF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2"/>
          <a:stretch/>
        </p:blipFill>
        <p:spPr>
          <a:xfrm>
            <a:off x="4756986" y="1152808"/>
            <a:ext cx="1648237" cy="14429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EF5061-DE53-B78A-0C60-777F62570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94" y="1193621"/>
            <a:ext cx="1584821" cy="14020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89F2D4-6DF9-486C-1C69-1FBFAE5214AE}"/>
              </a:ext>
            </a:extLst>
          </p:cNvPr>
          <p:cNvSpPr/>
          <p:nvPr/>
        </p:nvSpPr>
        <p:spPr>
          <a:xfrm>
            <a:off x="3379767" y="3223369"/>
            <a:ext cx="513808" cy="1474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cap="all" dirty="0">
                <a:solidFill>
                  <a:schemeClr val="bg1"/>
                </a:solidFill>
                <a:latin typeface="Raleway" pitchFamily="2" charset="0"/>
              </a:rPr>
              <a:t>VIEW</a:t>
            </a:r>
            <a:endParaRPr lang="ko-KR" altLang="en-US" sz="4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CE3552-6DCD-4133-3373-EEF1DA4A43F2}"/>
              </a:ext>
            </a:extLst>
          </p:cNvPr>
          <p:cNvSpPr/>
          <p:nvPr/>
        </p:nvSpPr>
        <p:spPr>
          <a:xfrm>
            <a:off x="5384565" y="3236752"/>
            <a:ext cx="513808" cy="1474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cap="all" dirty="0">
                <a:solidFill>
                  <a:schemeClr val="bg1"/>
                </a:solidFill>
                <a:latin typeface="Raleway" pitchFamily="2" charset="0"/>
              </a:rPr>
              <a:t>VIEW</a:t>
            </a:r>
            <a:endParaRPr lang="ko-KR" altLang="en-US" sz="4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58A621-C69E-070F-4BFC-D5434FB42855}"/>
              </a:ext>
            </a:extLst>
          </p:cNvPr>
          <p:cNvSpPr/>
          <p:nvPr/>
        </p:nvSpPr>
        <p:spPr>
          <a:xfrm>
            <a:off x="3280041" y="628174"/>
            <a:ext cx="2618332" cy="3002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8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E7024F-4107-D76B-C6E4-918A595B98CA}"/>
              </a:ext>
            </a:extLst>
          </p:cNvPr>
          <p:cNvSpPr/>
          <p:nvPr/>
        </p:nvSpPr>
        <p:spPr>
          <a:xfrm>
            <a:off x="2029378" y="2010095"/>
            <a:ext cx="1610524" cy="4735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2022</a:t>
            </a:r>
            <a:r>
              <a:rPr lang="ko-KR" altLang="en-US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년 </a:t>
            </a:r>
            <a:r>
              <a:rPr lang="en-US" altLang="ko-KR" sz="1000" b="1" cap="all" dirty="0">
                <a:solidFill>
                  <a:schemeClr val="bg1"/>
                </a:solidFill>
                <a:latin typeface="Raleway" pitchFamily="2" charset="0"/>
              </a:rPr>
              <a:t>2</a:t>
            </a:r>
            <a:r>
              <a:rPr lang="ko-KR" altLang="en-US" sz="1000" b="1" cap="all" dirty="0">
                <a:solidFill>
                  <a:schemeClr val="bg1"/>
                </a:solidFill>
                <a:latin typeface="Raleway" pitchFamily="2" charset="0"/>
              </a:rPr>
              <a:t>분기</a:t>
            </a:r>
            <a:endParaRPr lang="en-US" altLang="ko-KR" sz="1000" b="1" cap="all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altLang="ko-KR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FS</a:t>
            </a:r>
            <a:r>
              <a:rPr lang="ko-KR" altLang="en-US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타당성조사영역</a:t>
            </a:r>
            <a:endParaRPr lang="ko-KR" altLang="en-US" sz="2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5C8366-D5B3-4DC3-3E42-E729B4AFA5D5}"/>
              </a:ext>
            </a:extLst>
          </p:cNvPr>
          <p:cNvSpPr/>
          <p:nvPr/>
        </p:nvSpPr>
        <p:spPr>
          <a:xfrm>
            <a:off x="2029378" y="2575450"/>
            <a:ext cx="1610524" cy="4735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2022</a:t>
            </a:r>
            <a:r>
              <a:rPr lang="ko-KR" altLang="en-US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년 </a:t>
            </a:r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3</a:t>
            </a:r>
            <a:r>
              <a:rPr lang="ko-KR" altLang="en-US" sz="1000" b="1" cap="all" dirty="0">
                <a:solidFill>
                  <a:schemeClr val="bg1"/>
                </a:solidFill>
                <a:latin typeface="Raleway" pitchFamily="2" charset="0"/>
              </a:rPr>
              <a:t>분기</a:t>
            </a:r>
            <a:endParaRPr lang="en-US" altLang="ko-KR" sz="1000" b="1" cap="all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altLang="ko-KR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SPC</a:t>
            </a:r>
            <a:r>
              <a:rPr lang="ko-KR" altLang="en-US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설립 및 부지계약 체결</a:t>
            </a:r>
            <a:endParaRPr lang="ko-KR" altLang="en-US" sz="2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B40E88-108E-4C7A-7C05-07B72A28A702}"/>
              </a:ext>
            </a:extLst>
          </p:cNvPr>
          <p:cNvSpPr/>
          <p:nvPr/>
        </p:nvSpPr>
        <p:spPr>
          <a:xfrm>
            <a:off x="2029378" y="3140805"/>
            <a:ext cx="1610524" cy="4735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2022</a:t>
            </a:r>
            <a:r>
              <a:rPr lang="ko-KR" altLang="en-US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년 </a:t>
            </a:r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3</a:t>
            </a:r>
            <a:r>
              <a:rPr lang="ko-KR" altLang="en-US" sz="1000" b="1" cap="all" dirty="0">
                <a:solidFill>
                  <a:schemeClr val="bg1"/>
                </a:solidFill>
                <a:latin typeface="Raleway" pitchFamily="2" charset="0"/>
              </a:rPr>
              <a:t>분기</a:t>
            </a:r>
            <a:endParaRPr lang="en-US" altLang="ko-KR" sz="1000" b="1" cap="all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ko-KR" altLang="en-US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실시설계포함</a:t>
            </a:r>
            <a:endParaRPr lang="ko-KR" altLang="en-US" sz="1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D93DA4-F0B2-27AA-3A8B-FF837BEE4355}"/>
              </a:ext>
            </a:extLst>
          </p:cNvPr>
          <p:cNvSpPr/>
          <p:nvPr/>
        </p:nvSpPr>
        <p:spPr>
          <a:xfrm>
            <a:off x="2029378" y="3706160"/>
            <a:ext cx="1610524" cy="4735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2023</a:t>
            </a:r>
            <a:r>
              <a:rPr lang="ko-KR" altLang="en-US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년 </a:t>
            </a:r>
            <a:r>
              <a:rPr lang="en-US" altLang="ko-KR" sz="1000" b="1" cap="all" dirty="0">
                <a:solidFill>
                  <a:schemeClr val="bg1"/>
                </a:solidFill>
                <a:latin typeface="Raleway" pitchFamily="2" charset="0"/>
              </a:rPr>
              <a:t>1</a:t>
            </a:r>
            <a:r>
              <a:rPr lang="ko-KR" altLang="en-US" sz="1000" b="1" cap="all" dirty="0">
                <a:solidFill>
                  <a:schemeClr val="bg1"/>
                </a:solidFill>
                <a:latin typeface="Raleway" pitchFamily="2" charset="0"/>
              </a:rPr>
              <a:t>분기</a:t>
            </a:r>
            <a:endParaRPr lang="en-US" altLang="ko-KR" sz="1000" b="1" cap="all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ko-KR" altLang="en-US" sz="6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참여사</a:t>
            </a:r>
            <a:r>
              <a:rPr lang="ko-KR" altLang="en-US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협약 체결</a:t>
            </a:r>
            <a:endParaRPr lang="ko-KR" altLang="en-US" sz="1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D4D397-EA38-3CE0-475F-3EE784BFE68E}"/>
              </a:ext>
            </a:extLst>
          </p:cNvPr>
          <p:cNvSpPr/>
          <p:nvPr/>
        </p:nvSpPr>
        <p:spPr>
          <a:xfrm>
            <a:off x="2029378" y="4286287"/>
            <a:ext cx="1610524" cy="4735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2023</a:t>
            </a:r>
            <a:r>
              <a:rPr lang="ko-KR" altLang="en-US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년 </a:t>
            </a:r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</a:t>
            </a:r>
            <a:r>
              <a:rPr lang="ko-KR" altLang="en-US" sz="1000" b="1" cap="all" dirty="0">
                <a:solidFill>
                  <a:schemeClr val="bg1"/>
                </a:solidFill>
                <a:latin typeface="Raleway" pitchFamily="2" charset="0"/>
              </a:rPr>
              <a:t>분기</a:t>
            </a:r>
            <a:endParaRPr lang="en-US" altLang="ko-KR" sz="1000" b="1" cap="all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ko-KR" altLang="en-US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증자 및 </a:t>
            </a:r>
            <a:r>
              <a:rPr lang="en-US" altLang="ko-KR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PF </a:t>
            </a:r>
            <a:r>
              <a:rPr lang="ko-KR" altLang="en-US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체결</a:t>
            </a:r>
            <a:endParaRPr lang="ko-KR" altLang="en-US" sz="1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55D533-7844-F9D6-6E59-D9F689AD1425}"/>
              </a:ext>
            </a:extLst>
          </p:cNvPr>
          <p:cNvSpPr/>
          <p:nvPr/>
        </p:nvSpPr>
        <p:spPr>
          <a:xfrm>
            <a:off x="2029378" y="4863292"/>
            <a:ext cx="1610524" cy="4735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2023</a:t>
            </a:r>
            <a:r>
              <a:rPr lang="ko-KR" altLang="en-US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년 </a:t>
            </a:r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</a:t>
            </a:r>
            <a:r>
              <a:rPr lang="ko-KR" altLang="en-US" sz="1000" b="1" cap="all" dirty="0">
                <a:solidFill>
                  <a:schemeClr val="bg1"/>
                </a:solidFill>
                <a:latin typeface="Raleway" pitchFamily="2" charset="0"/>
              </a:rPr>
              <a:t>분기</a:t>
            </a:r>
            <a:endParaRPr lang="en-US" altLang="ko-KR" sz="1000" b="1" cap="all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ko-KR" altLang="en-US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착공</a:t>
            </a:r>
            <a:endParaRPr lang="ko-KR" altLang="en-US" sz="1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E4E2E4-59EF-65F0-A7B6-476905EFFE13}"/>
              </a:ext>
            </a:extLst>
          </p:cNvPr>
          <p:cNvSpPr/>
          <p:nvPr/>
        </p:nvSpPr>
        <p:spPr>
          <a:xfrm>
            <a:off x="2029378" y="5440297"/>
            <a:ext cx="1610524" cy="4735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2024</a:t>
            </a:r>
            <a:r>
              <a:rPr lang="ko-KR" altLang="en-US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년 </a:t>
            </a:r>
            <a:r>
              <a:rPr lang="en-US" altLang="ko-KR" sz="1000" b="1" i="0" cap="all" dirty="0">
                <a:solidFill>
                  <a:schemeClr val="bg1"/>
                </a:solidFill>
                <a:effectLst/>
                <a:latin typeface="Raleway" pitchFamily="2" charset="0"/>
              </a:rPr>
              <a:t>2</a:t>
            </a:r>
            <a:r>
              <a:rPr lang="ko-KR" altLang="en-US" sz="1000" b="1" cap="all" dirty="0">
                <a:solidFill>
                  <a:schemeClr val="bg1"/>
                </a:solidFill>
                <a:latin typeface="Raleway" pitchFamily="2" charset="0"/>
              </a:rPr>
              <a:t>분기</a:t>
            </a:r>
            <a:endParaRPr lang="en-US" altLang="ko-KR" sz="1000" b="1" cap="all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  <a:latin typeface="Open Sans" panose="020B0606030504020204" pitchFamily="34" charset="0"/>
              </a:rPr>
              <a:t>준</a:t>
            </a:r>
            <a:r>
              <a:rPr lang="ko-KR" altLang="en-US" sz="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공</a:t>
            </a:r>
            <a:endParaRPr lang="ko-KR" altLang="en-US" sz="100" b="1" i="0" cap="all" dirty="0">
              <a:solidFill>
                <a:schemeClr val="bg1"/>
              </a:solidFill>
              <a:effectLst/>
              <a:latin typeface="Raleway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DFF194-F7B7-9FC3-7905-2E9DB733300F}"/>
              </a:ext>
            </a:extLst>
          </p:cNvPr>
          <p:cNvSpPr/>
          <p:nvPr/>
        </p:nvSpPr>
        <p:spPr>
          <a:xfrm>
            <a:off x="3162053" y="701344"/>
            <a:ext cx="2937879" cy="300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cap="all" dirty="0">
                <a:solidFill>
                  <a:schemeClr val="tx1"/>
                </a:solidFill>
                <a:effectLst/>
                <a:latin typeface="Raleway" pitchFamily="2" charset="0"/>
              </a:rPr>
              <a:t>IDC </a:t>
            </a:r>
            <a:r>
              <a:rPr lang="ko-KR" altLang="en-US" b="1" i="0" cap="all" dirty="0">
                <a:solidFill>
                  <a:schemeClr val="tx1"/>
                </a:solidFill>
                <a:effectLst/>
                <a:latin typeface="Raleway" pitchFamily="2" charset="0"/>
              </a:rPr>
              <a:t>사업일정 및 추진 업무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52FFB2-E5F8-10AB-DBCA-4F53409AACFF}"/>
              </a:ext>
            </a:extLst>
          </p:cNvPr>
          <p:cNvSpPr/>
          <p:nvPr/>
        </p:nvSpPr>
        <p:spPr>
          <a:xfrm>
            <a:off x="3262834" y="1161712"/>
            <a:ext cx="2618332" cy="300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i="0" cap="all" dirty="0">
                <a:solidFill>
                  <a:schemeClr val="tx1"/>
                </a:solidFill>
                <a:effectLst/>
                <a:latin typeface="Raleway" pitchFamily="2" charset="0"/>
              </a:rPr>
              <a:t>2024</a:t>
            </a:r>
            <a:r>
              <a:rPr lang="ko-KR" altLang="en-US" sz="800" b="1" i="0" cap="all" dirty="0">
                <a:solidFill>
                  <a:schemeClr val="tx1"/>
                </a:solidFill>
                <a:effectLst/>
                <a:latin typeface="Raleway" pitchFamily="2" charset="0"/>
              </a:rPr>
              <a:t>하반기 준공으로 </a:t>
            </a:r>
            <a:r>
              <a:rPr lang="ko-KR" altLang="en-US" sz="800" b="1" i="0" cap="all" dirty="0" err="1">
                <a:solidFill>
                  <a:schemeClr val="tx1"/>
                </a:solidFill>
                <a:effectLst/>
                <a:latin typeface="Raleway" pitchFamily="2" charset="0"/>
              </a:rPr>
              <a:t>찾아뵙겠습니다</a:t>
            </a:r>
            <a:r>
              <a:rPr lang="en-US" altLang="ko-KR" sz="800" b="1" i="0" cap="all" dirty="0">
                <a:solidFill>
                  <a:schemeClr val="tx1"/>
                </a:solidFill>
                <a:effectLst/>
                <a:latin typeface="Raleway" pitchFamily="2" charset="0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6C81FA5-5191-21F5-EF2A-2FE917088DA2}"/>
              </a:ext>
            </a:extLst>
          </p:cNvPr>
          <p:cNvCxnSpPr>
            <a:cxnSpLocks/>
          </p:cNvCxnSpPr>
          <p:nvPr/>
        </p:nvCxnSpPr>
        <p:spPr>
          <a:xfrm>
            <a:off x="1911391" y="2217556"/>
            <a:ext cx="0" cy="3646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1778D2-B27D-EEF1-7687-85587EEFF2B6}"/>
              </a:ext>
            </a:extLst>
          </p:cNvPr>
          <p:cNvSpPr txBox="1"/>
          <p:nvPr/>
        </p:nvSpPr>
        <p:spPr>
          <a:xfrm>
            <a:off x="1747191" y="1806009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6D7C58-0956-47A8-7A1E-A3714D4900E1}"/>
              </a:ext>
            </a:extLst>
          </p:cNvPr>
          <p:cNvSpPr txBox="1"/>
          <p:nvPr/>
        </p:nvSpPr>
        <p:spPr>
          <a:xfrm>
            <a:off x="1747190" y="2315875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.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3F3AF0-BB05-0B85-7DDE-970E789C2774}"/>
              </a:ext>
            </a:extLst>
          </p:cNvPr>
          <p:cNvSpPr txBox="1"/>
          <p:nvPr/>
        </p:nvSpPr>
        <p:spPr>
          <a:xfrm>
            <a:off x="1753089" y="2850358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.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005BDB-53F7-E11F-D897-801E7C8D1CFE}"/>
              </a:ext>
            </a:extLst>
          </p:cNvPr>
          <p:cNvSpPr txBox="1"/>
          <p:nvPr/>
        </p:nvSpPr>
        <p:spPr>
          <a:xfrm>
            <a:off x="1747190" y="3410252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.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9AD048-7494-8389-1A5C-A3FF99177C4C}"/>
              </a:ext>
            </a:extLst>
          </p:cNvPr>
          <p:cNvSpPr txBox="1"/>
          <p:nvPr/>
        </p:nvSpPr>
        <p:spPr>
          <a:xfrm>
            <a:off x="1747190" y="3993494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.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E009E-E11B-7F04-308E-DF8C8E513013}"/>
              </a:ext>
            </a:extLst>
          </p:cNvPr>
          <p:cNvSpPr txBox="1"/>
          <p:nvPr/>
        </p:nvSpPr>
        <p:spPr>
          <a:xfrm>
            <a:off x="1747190" y="4571449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DAF6CF-BCD2-A355-6590-7613F37D48D3}"/>
              </a:ext>
            </a:extLst>
          </p:cNvPr>
          <p:cNvSpPr txBox="1"/>
          <p:nvPr/>
        </p:nvSpPr>
        <p:spPr>
          <a:xfrm>
            <a:off x="1747190" y="5122262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1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279BDE-9CD4-2F95-8723-28B92166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84" y="1886915"/>
            <a:ext cx="7218232" cy="3552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10B45-19AC-EDE8-FE0E-5823C2D17403}"/>
              </a:ext>
            </a:extLst>
          </p:cNvPr>
          <p:cNvSpPr txBox="1"/>
          <p:nvPr/>
        </p:nvSpPr>
        <p:spPr>
          <a:xfrm>
            <a:off x="1079582" y="9910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센터란</a:t>
            </a:r>
            <a:r>
              <a:rPr lang="en-US" altLang="ko-KR" dirty="0"/>
              <a:t>? </a:t>
            </a:r>
            <a:r>
              <a:rPr lang="ko-KR" altLang="en-US" dirty="0"/>
              <a:t> 이 페이지 활용</a:t>
            </a:r>
          </a:p>
        </p:txBody>
      </p:sp>
    </p:spTree>
    <p:extLst>
      <p:ext uri="{BB962C8B-B14F-4D97-AF65-F5344CB8AC3E}">
        <p14:creationId xmlns:p14="http://schemas.microsoft.com/office/powerpoint/2010/main" val="153966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20D637-757B-19A2-158F-942ABB008277}"/>
              </a:ext>
            </a:extLst>
          </p:cNvPr>
          <p:cNvSpPr txBox="1"/>
          <p:nvPr/>
        </p:nvSpPr>
        <p:spPr>
          <a:xfrm>
            <a:off x="2097219" y="2370703"/>
            <a:ext cx="5170785" cy="1561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009CD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GNB DATA CENTER</a:t>
            </a:r>
            <a:endParaRPr lang="ko-KR" altLang="en-US" sz="2800" b="1" i="0" dirty="0">
              <a:solidFill>
                <a:srgbClr val="494949"/>
              </a:solidFill>
              <a:effectLst/>
              <a:latin typeface="Josefin Sans" panose="020B0604020202020204" pitchFamily="2" charset="0"/>
            </a:endParaRPr>
          </a:p>
          <a:p>
            <a:pPr algn="ctr"/>
            <a:r>
              <a:rPr lang="ko-KR" altLang="en-US" b="1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데이터 </a:t>
            </a:r>
            <a:r>
              <a:rPr lang="ko-KR" altLang="en-US" b="1" i="0" dirty="0" err="1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센터란</a:t>
            </a:r>
            <a:r>
              <a:rPr lang="en-US" altLang="ko-KR" b="1" i="0" dirty="0">
                <a:solidFill>
                  <a:srgbClr val="494949"/>
                </a:solidFill>
                <a:effectLst/>
                <a:latin typeface="Josefin Sans" panose="020B0604020202020204" pitchFamily="2" charset="0"/>
              </a:rPr>
              <a:t>?</a:t>
            </a:r>
          </a:p>
          <a:p>
            <a:pPr algn="ctr"/>
            <a:endParaRPr lang="en-US" altLang="ko-KR" b="1" i="0" dirty="0">
              <a:solidFill>
                <a:srgbClr val="494949"/>
              </a:solidFill>
              <a:effectLst/>
              <a:latin typeface="Josefin Sans" panose="020B0604020202020204" pitchFamily="2" charset="0"/>
            </a:endParaRPr>
          </a:p>
          <a:p>
            <a:pPr algn="ctr"/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오늘날의 세계는 통신케이블로 전체가 연결되어 있습니다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모든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기반의 일들은 이러한 통신망과 데이터센터를 거치게 된다고 보시면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ctr"/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 센터는 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서버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즉 컴퓨터를 위한 집이라고 보면 됩니다</a:t>
            </a:r>
            <a:r>
              <a:rPr lang="en-US" altLang="ko-KR" sz="1000" b="0" i="0" dirty="0">
                <a:solidFill>
                  <a:srgbClr val="49494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83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5919</TotalTime>
  <Words>2540</Words>
  <Application>Microsoft Office PowerPoint</Application>
  <PresentationFormat>화면 슬라이드 쇼(4:3)</PresentationFormat>
  <Paragraphs>229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Noto Sans KR</vt:lpstr>
      <vt:lpstr>맑은 고딕</vt:lpstr>
      <vt:lpstr>Arial</vt:lpstr>
      <vt:lpstr>Calibri</vt:lpstr>
      <vt:lpstr>Calibri Light</vt:lpstr>
      <vt:lpstr>Consolas</vt:lpstr>
      <vt:lpstr>Josefin Sans</vt:lpstr>
      <vt:lpstr>Open Sans</vt:lpstr>
      <vt:lpstr>Raleway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Taek-joon</dc:creator>
  <cp:lastModifiedBy>Lee Taek-joon</cp:lastModifiedBy>
  <cp:revision>41</cp:revision>
  <dcterms:created xsi:type="dcterms:W3CDTF">2023-02-27T05:58:37Z</dcterms:created>
  <dcterms:modified xsi:type="dcterms:W3CDTF">2023-03-09T10:08:19Z</dcterms:modified>
</cp:coreProperties>
</file>